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66" r:id="rId6"/>
    <p:sldId id="267" r:id="rId7"/>
    <p:sldId id="269" r:id="rId8"/>
    <p:sldId id="270" r:id="rId9"/>
    <p:sldId id="268" r:id="rId10"/>
    <p:sldId id="259" r:id="rId11"/>
    <p:sldId id="306" r:id="rId12"/>
    <p:sldId id="307" r:id="rId13"/>
    <p:sldId id="263" r:id="rId14"/>
    <p:sldId id="260" r:id="rId15"/>
    <p:sldId id="271" r:id="rId16"/>
    <p:sldId id="272" r:id="rId17"/>
    <p:sldId id="273" r:id="rId18"/>
    <p:sldId id="274" r:id="rId19"/>
    <p:sldId id="275" r:id="rId20"/>
    <p:sldId id="295" r:id="rId21"/>
    <p:sldId id="296" r:id="rId22"/>
    <p:sldId id="297" r:id="rId23"/>
    <p:sldId id="298" r:id="rId24"/>
    <p:sldId id="262" r:id="rId25"/>
    <p:sldId id="276" r:id="rId26"/>
    <p:sldId id="277" r:id="rId27"/>
    <p:sldId id="279" r:id="rId28"/>
    <p:sldId id="280" r:id="rId29"/>
    <p:sldId id="281" r:id="rId30"/>
    <p:sldId id="282" r:id="rId31"/>
    <p:sldId id="261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9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5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4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86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95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0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9D1E-97D4-4DE9-A8CA-DC2D3BBEE37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5A4D3-BEC1-4989-AE2B-D373BB42A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kolahdasar.net/2017/04/panduan-penilaian-kurikulum-2013-revisi.html" TargetMode="External"/><Relationship Id="rId2" Type="http://schemas.openxmlformats.org/officeDocument/2006/relationships/hyperlink" Target="http://ditpsd.kemdikbud.go.id/direktori/peraturan-menter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uru-id.com/2017/10/panduan-lengkap-cara-penilaian.html" TargetMode="External"/><Relationship Id="rId4" Type="http://schemas.openxmlformats.org/officeDocument/2006/relationships/hyperlink" Target="https://www.sarjanamuda.id/2020/02/unduh-buku-panduan-penilaian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halyfadhillah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mlu.go.id/brussels/id/news/6349/kebijakan-pemerintah-republik-indonesia-terkait-wabah-covid-19" TargetMode="External"/><Relationship Id="rId2" Type="http://schemas.openxmlformats.org/officeDocument/2006/relationships/hyperlink" Target="https://www.alodokter.com/covid-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aranews.com/berita/1854896/guru-selama-daring-sulit-beri-penilaian-objektif-ke-siswa" TargetMode="External"/><Relationship Id="rId2" Type="http://schemas.openxmlformats.org/officeDocument/2006/relationships/hyperlink" Target="https://id.cips-indonesia.org/post/mengkaji-hambatan-pembelajaran-jarak-jauhdi-indonesia-di-masa-covid-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ublika.co.id/berita/qcf71f314/berbagai-cara-guru-hantarkan-rapot-di-masa-pandemi" TargetMode="External"/><Relationship Id="rId4" Type="http://schemas.openxmlformats.org/officeDocument/2006/relationships/hyperlink" Target="https://mediaindonesia.com/opini/322254/penilaian-dan-angka-rapor-pembelajaran-dar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dikbud.banyuasinkab.go.id/media/dapodik/" TargetMode="External"/><Relationship Id="rId2" Type="http://schemas.openxmlformats.org/officeDocument/2006/relationships/hyperlink" Target="http://ditsmp.kemdikbud.go.id/erapor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dm.data.kemdikbud.go.id/index.php?r=pegawai/operatorbar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Ke5_-aLWO3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4978" y="-69341"/>
            <a:ext cx="10522039" cy="2387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PERANCANGAN SISTEM INFORMASI PENILAIAN SISWA DALAM BENTUK E-RAPOR DENGAN MENERAPKAN SISTEM PENILAIAN KURIKULUM 2013 KEMENTERIAN PENDIDIKAN DAN KEBUDAYAAN UNTUK MENDUKUNG KEGIATAN  BELAJAR </a:t>
            </a:r>
            <a:br>
              <a:rPr lang="en-US" sz="2400" b="1" dirty="0" smtClean="0"/>
            </a:br>
            <a:r>
              <a:rPr lang="en-US" sz="2400" b="1" dirty="0" smtClean="0"/>
              <a:t>DARING DIMASA COVID 19 BERBASIS  WEBSITE MENGGUNAKAN </a:t>
            </a:r>
            <a:br>
              <a:rPr lang="en-US" sz="2400" b="1" dirty="0" smtClean="0"/>
            </a:br>
            <a:r>
              <a:rPr lang="en-US" sz="2400" b="1" dirty="0" smtClean="0"/>
              <a:t>FRAMEWORK  CODEIGNITER 3, JQUERY DAN DATABASE MYSQL </a:t>
            </a:r>
            <a:endParaRPr lang="en-US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3958" y="4902804"/>
            <a:ext cx="5804080" cy="1655762"/>
          </a:xfrm>
        </p:spPr>
        <p:txBody>
          <a:bodyPr/>
          <a:lstStyle/>
          <a:p>
            <a:pPr algn="l"/>
            <a:r>
              <a:rPr lang="en-US" dirty="0" smtClean="0"/>
              <a:t>NAMA			: GHALY FADHILLAH</a:t>
            </a:r>
            <a:br>
              <a:rPr lang="en-US" dirty="0" smtClean="0"/>
            </a:br>
            <a:r>
              <a:rPr lang="en-US" dirty="0" smtClean="0"/>
              <a:t>NIM			: 15.12.8378</a:t>
            </a:r>
            <a:br>
              <a:rPr lang="en-US" dirty="0" smtClean="0"/>
            </a:br>
            <a:r>
              <a:rPr lang="en-US" dirty="0" smtClean="0"/>
              <a:t>PRODI			: SISTEM INFORMASI</a:t>
            </a:r>
            <a:br>
              <a:rPr lang="en-US" dirty="0" smtClean="0"/>
            </a:br>
            <a:r>
              <a:rPr lang="en-US" dirty="0" smtClean="0"/>
              <a:t>DOSEN PEMBIMBING	: IKMAH, </a:t>
            </a:r>
            <a:r>
              <a:rPr lang="en-US" dirty="0" err="1" smtClean="0"/>
              <a:t>M.Kom</a:t>
            </a:r>
            <a:endParaRPr lang="en-US" dirty="0" smtClean="0"/>
          </a:p>
        </p:txBody>
      </p:sp>
      <p:pic>
        <p:nvPicPr>
          <p:cNvPr id="1026" name="Picture 1" descr="Logo AMIKO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8" y="2519374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71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RUMUSAN MASALAH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kurikulum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2013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memudahkan</a:t>
            </a:r>
            <a:r>
              <a:rPr lang="en-US" dirty="0" smtClean="0"/>
              <a:t> </a:t>
            </a:r>
            <a:r>
              <a:rPr lang="en-US" dirty="0" err="1" smtClean="0"/>
              <a:t>pihak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 smtClean="0"/>
              <a:t>pengelolaan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menyajikan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e-</a:t>
            </a:r>
            <a:r>
              <a:rPr lang="en-US" dirty="0" err="1" smtClean="0"/>
              <a:t>rapor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 smtClean="0"/>
              <a:t>cepat</a:t>
            </a:r>
            <a:r>
              <a:rPr lang="en-US" dirty="0" smtClean="0"/>
              <a:t>,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jelas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mendukung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daring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 smtClean="0"/>
              <a:t>kebijakan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yang </a:t>
            </a:r>
            <a:r>
              <a:rPr lang="en-US" dirty="0" err="1" smtClean="0"/>
              <a:t>membatasi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tatap</a:t>
            </a:r>
            <a:r>
              <a:rPr lang="en-US" dirty="0" smtClean="0"/>
              <a:t> </a:t>
            </a:r>
            <a:r>
              <a:rPr lang="en-US" dirty="0" err="1" smtClean="0"/>
              <a:t>muka</a:t>
            </a:r>
            <a:r>
              <a:rPr lang="en-US" dirty="0" smtClean="0"/>
              <a:t> </a:t>
            </a:r>
            <a:r>
              <a:rPr lang="en-US" dirty="0" err="1" smtClean="0"/>
              <a:t>dimasa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covid-19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BATASAN MASALAH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339"/>
            <a:ext cx="5901887" cy="4552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87" y="1487308"/>
            <a:ext cx="5998192" cy="43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6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5" y="752743"/>
            <a:ext cx="5624350" cy="5132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15" y="649712"/>
            <a:ext cx="5902042" cy="22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36820" cy="1325563"/>
          </a:xfrm>
        </p:spPr>
        <p:txBody>
          <a:bodyPr/>
          <a:lstStyle/>
          <a:p>
            <a:r>
              <a:rPr lang="en-US" b="1" dirty="0" smtClean="0"/>
              <a:t>TUJUAN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304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/>
              <a:t>e-</a:t>
            </a:r>
            <a:r>
              <a:rPr lang="en-US" dirty="0" err="1"/>
              <a:t>rapor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smtClean="0"/>
              <a:t>website,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/>
              <a:t>media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 smtClean="0"/>
              <a:t>sekolah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pernah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pengelolaan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manual,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mempermudah</a:t>
            </a:r>
            <a:r>
              <a:rPr lang="en-US" dirty="0" smtClean="0"/>
              <a:t> </a:t>
            </a:r>
            <a:r>
              <a:rPr lang="en-US" dirty="0" err="1"/>
              <a:t>penyampaian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, </a:t>
            </a:r>
            <a:r>
              <a:rPr lang="en-US" dirty="0" err="1" smtClean="0"/>
              <a:t>tepat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jelas</a:t>
            </a:r>
            <a:r>
              <a:rPr lang="en-US" dirty="0" smtClean="0"/>
              <a:t> </a:t>
            </a:r>
            <a:r>
              <a:rPr lang="en-US" dirty="0" err="1"/>
              <a:t>kepada</a:t>
            </a:r>
            <a:r>
              <a:rPr lang="en-US" dirty="0"/>
              <a:t> orang </a:t>
            </a:r>
            <a:r>
              <a:rPr lang="en-US" dirty="0" err="1"/>
              <a:t>tua</a:t>
            </a:r>
            <a:r>
              <a:rPr lang="en-US" dirty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wali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 smtClean="0"/>
              <a:t>kebijakan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protokol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pembatasan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 smtClean="0"/>
              <a:t> </a:t>
            </a:r>
            <a:r>
              <a:rPr lang="en-US" dirty="0" err="1" smtClean="0"/>
              <a:t>tatap</a:t>
            </a:r>
            <a:r>
              <a:rPr lang="en-US" dirty="0" smtClean="0"/>
              <a:t> </a:t>
            </a:r>
            <a:r>
              <a:rPr lang="en-US" dirty="0" err="1" smtClean="0"/>
              <a:t>muka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PEMBAHASAN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lama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=&gt; </a:t>
            </a:r>
            <a:r>
              <a:rPr lang="en-US" i="1" dirty="0" smtClean="0"/>
              <a:t>PIECES =&gt; </a:t>
            </a:r>
            <a:r>
              <a:rPr lang="en-US" dirty="0" err="1" smtClean="0"/>
              <a:t>naskah</a:t>
            </a:r>
            <a:r>
              <a:rPr lang="en-US" dirty="0" smtClean="0"/>
              <a:t> </a:t>
            </a:r>
            <a:r>
              <a:rPr lang="en-US" dirty="0" err="1" smtClean="0"/>
              <a:t>skripsi</a:t>
            </a:r>
            <a:r>
              <a:rPr lang="en-US" dirty="0" smtClean="0"/>
              <a:t> Bab III </a:t>
            </a:r>
            <a:r>
              <a:rPr lang="en-US" dirty="0" err="1" smtClean="0"/>
              <a:t>halaman</a:t>
            </a:r>
            <a:r>
              <a:rPr lang="en-US" dirty="0" smtClean="0"/>
              <a:t> 34 </a:t>
            </a:r>
          </a:p>
          <a:p>
            <a:pPr marL="0" indent="0">
              <a:buNone/>
            </a:pPr>
            <a:r>
              <a:rPr lang="en-US" i="1" dirty="0" smtClean="0"/>
              <a:t>=&gt;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pengelolaan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rinci</a:t>
            </a:r>
            <a:r>
              <a:rPr lang="en-US" dirty="0" smtClean="0"/>
              <a:t>,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mengikuti</a:t>
            </a:r>
            <a:r>
              <a:rPr lang="en-US" dirty="0" smtClean="0"/>
              <a:t> </a:t>
            </a:r>
            <a:r>
              <a:rPr lang="en-US" dirty="0" err="1" smtClean="0"/>
              <a:t>pedoman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Kurikulum</a:t>
            </a:r>
            <a:r>
              <a:rPr lang="en-US" dirty="0" smtClean="0"/>
              <a:t> 2013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milik</a:t>
            </a:r>
            <a:r>
              <a:rPr lang="en-US" dirty="0" smtClean="0"/>
              <a:t> </a:t>
            </a:r>
            <a:r>
              <a:rPr lang="en-US" dirty="0" err="1" smtClean="0"/>
              <a:t>Kemendikbud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Direktur</a:t>
            </a:r>
            <a:r>
              <a:rPr lang="en-US" dirty="0" smtClean="0"/>
              <a:t> </a:t>
            </a:r>
            <a:r>
              <a:rPr lang="en-US" dirty="0" err="1" smtClean="0"/>
              <a:t>Jenderal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Menengah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utuh</a:t>
            </a:r>
            <a:r>
              <a:rPr lang="en-US" dirty="0" smtClean="0"/>
              <a:t>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pengelolaan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5 </a:t>
            </a:r>
            <a:r>
              <a:rPr lang="en-US" dirty="0" err="1" smtClean="0"/>
              <a:t>detik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lama manual yang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memakan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berhari</a:t>
            </a:r>
            <a:r>
              <a:rPr lang="en-US" dirty="0" smtClean="0"/>
              <a:t> – </a:t>
            </a:r>
            <a:r>
              <a:rPr lang="en-US" dirty="0" err="1" smtClean="0"/>
              <a:t>hari</a:t>
            </a:r>
            <a:r>
              <a:rPr lang="en-US" dirty="0" smtClean="0"/>
              <a:t>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e-</a:t>
            </a:r>
            <a:r>
              <a:rPr lang="en-US" dirty="0" err="1" smtClean="0"/>
              <a:t>rapor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diakses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online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menghemat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efisien</a:t>
            </a:r>
            <a:r>
              <a:rPr lang="en-US" dirty="0" smtClean="0"/>
              <a:t>.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5935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868" y="1439257"/>
            <a:ext cx="10515600" cy="396986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 startAt="2"/>
            </a:pPr>
            <a:r>
              <a:rPr lang="en-US" dirty="0" err="1" smtClean="0"/>
              <a:t>Perancangan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Flowchart, Entity Relationship </a:t>
            </a:r>
          </a:p>
          <a:p>
            <a:pPr marL="0" indent="0">
              <a:buNone/>
            </a:pPr>
            <a:r>
              <a:rPr lang="en-US" dirty="0" smtClean="0"/>
              <a:t>      Diagram </a:t>
            </a:r>
            <a:r>
              <a:rPr lang="en-US" dirty="0" err="1" smtClean="0"/>
              <a:t>dan</a:t>
            </a:r>
            <a:r>
              <a:rPr lang="en-US" dirty="0" smtClean="0"/>
              <a:t> Data Flow Diagram.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=&gt;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E-</a:t>
            </a:r>
            <a:r>
              <a:rPr lang="en-US" dirty="0" err="1" smtClean="0"/>
              <a:t>Rapor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</a:t>
            </a:r>
            <a:r>
              <a:rPr lang="en-US" dirty="0" err="1" smtClean="0"/>
              <a:t>memiliki</a:t>
            </a:r>
            <a:r>
              <a:rPr lang="en-US" dirty="0" smtClean="0"/>
              <a:t> 43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database.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=&gt;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3 : Administrator, Guru </a:t>
            </a:r>
            <a:r>
              <a:rPr lang="en-US" dirty="0" err="1" smtClean="0"/>
              <a:t>dan</a:t>
            </a:r>
            <a:r>
              <a:rPr lang="en-US" dirty="0" smtClean="0"/>
              <a:t> Guru </a:t>
            </a:r>
            <a:r>
              <a:rPr lang="en-US" dirty="0" err="1" smtClean="0"/>
              <a:t>Kelas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=&gt;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dibangun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CodeIgniter</a:t>
            </a:r>
            <a:r>
              <a:rPr lang="en-US" dirty="0" smtClean="0"/>
              <a:t> 3,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Database MySQL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00" y="0"/>
            <a:ext cx="2484549" cy="1325563"/>
          </a:xfrm>
        </p:spPr>
        <p:txBody>
          <a:bodyPr/>
          <a:lstStyle/>
          <a:p>
            <a:r>
              <a:rPr lang="en-US" dirty="0" smtClean="0"/>
              <a:t>ERD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30" y="0"/>
            <a:ext cx="661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561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Flowchart Administrator =&gt; </a:t>
            </a:r>
            <a:r>
              <a:rPr lang="en-US" i="1" dirty="0" smtClean="0"/>
              <a:t>Off Page Connector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084"/>
            <a:ext cx="12192000" cy="50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561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Flowchart Guru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023"/>
            <a:ext cx="12192000" cy="50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1819" y="0"/>
            <a:ext cx="112561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Flowchart Guru </a:t>
            </a:r>
            <a:r>
              <a:rPr lang="en-US" dirty="0" err="1" smtClean="0"/>
              <a:t>Kelas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3" y="1186143"/>
            <a:ext cx="10691276" cy="56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</a:p>
          <a:p>
            <a:r>
              <a:rPr lang="en-US" dirty="0" smtClean="0"/>
              <a:t>RUMUSAN </a:t>
            </a:r>
            <a:r>
              <a:rPr lang="en-US" dirty="0" smtClean="0"/>
              <a:t>MASALAH</a:t>
            </a:r>
          </a:p>
          <a:p>
            <a:r>
              <a:rPr lang="en-US" dirty="0" smtClean="0"/>
              <a:t>BATASAN MASALAH</a:t>
            </a:r>
            <a:endParaRPr lang="en-US" dirty="0" smtClean="0"/>
          </a:p>
          <a:p>
            <a:r>
              <a:rPr lang="en-US" dirty="0" smtClean="0"/>
              <a:t>TUJUAN </a:t>
            </a:r>
          </a:p>
          <a:p>
            <a:r>
              <a:rPr lang="en-US" dirty="0" smtClean="0"/>
              <a:t>PEMBAHASAN</a:t>
            </a:r>
            <a:endParaRPr lang="en-US" dirty="0" smtClean="0"/>
          </a:p>
          <a:p>
            <a:r>
              <a:rPr lang="en-US" dirty="0" smtClean="0"/>
              <a:t>KESIMPULAN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40697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Diagram </a:t>
            </a:r>
            <a:r>
              <a:rPr lang="en-US" dirty="0" err="1" smtClean="0"/>
              <a:t>Konteks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99" y="0"/>
            <a:ext cx="7171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40697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DFD Level 0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95" y="0"/>
            <a:ext cx="350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05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3337" y="46487"/>
            <a:ext cx="323259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DFD Level 1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25" y="188155"/>
            <a:ext cx="6121582" cy="64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40"/>
            <a:ext cx="12192000" cy="6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Istilah</a:t>
            </a:r>
            <a:r>
              <a:rPr lang="en-US" b="1" dirty="0" smtClean="0"/>
              <a:t> – </a:t>
            </a:r>
            <a:r>
              <a:rPr lang="en-US" b="1" dirty="0" err="1" smtClean="0"/>
              <a:t>Istilah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229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K13 SD </a:t>
            </a:r>
            <a:r>
              <a:rPr lang="en-US" dirty="0" err="1" smtClean="0"/>
              <a:t>Revisi</a:t>
            </a:r>
            <a:r>
              <a:rPr lang="en-US" dirty="0" smtClean="0"/>
              <a:t> 2016 (</a:t>
            </a:r>
            <a:r>
              <a:rPr lang="en-US" dirty="0" err="1"/>
              <a:t>m</a:t>
            </a:r>
            <a:r>
              <a:rPr lang="en-US" dirty="0" err="1" smtClean="0"/>
              <a:t>ilik</a:t>
            </a:r>
            <a:r>
              <a:rPr lang="en-US" dirty="0" smtClean="0"/>
              <a:t> </a:t>
            </a:r>
            <a:r>
              <a:rPr lang="en-US" dirty="0" err="1" smtClean="0"/>
              <a:t>Kemdikbud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K13 SMP  </a:t>
            </a:r>
            <a:r>
              <a:rPr lang="en-US" dirty="0" err="1" smtClean="0"/>
              <a:t>Revisi</a:t>
            </a:r>
            <a:r>
              <a:rPr lang="en-US" dirty="0" smtClean="0"/>
              <a:t> 2016 (</a:t>
            </a:r>
            <a:r>
              <a:rPr lang="en-US" dirty="0" err="1" smtClean="0"/>
              <a:t>milik</a:t>
            </a:r>
            <a:r>
              <a:rPr lang="en-US" dirty="0" smtClean="0"/>
              <a:t> </a:t>
            </a:r>
            <a:r>
              <a:rPr lang="en-US" dirty="0" err="1" smtClean="0"/>
              <a:t>Kemdikbud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K13 SMA </a:t>
            </a:r>
            <a:r>
              <a:rPr lang="en-US" dirty="0" err="1" smtClean="0"/>
              <a:t>Revisi</a:t>
            </a:r>
            <a:r>
              <a:rPr lang="en-US" dirty="0" smtClean="0"/>
              <a:t> 2016 (</a:t>
            </a:r>
            <a:r>
              <a:rPr lang="en-US" dirty="0" err="1" smtClean="0"/>
              <a:t>milik</a:t>
            </a:r>
            <a:r>
              <a:rPr lang="en-US" dirty="0" smtClean="0"/>
              <a:t> </a:t>
            </a:r>
            <a:r>
              <a:rPr lang="en-US" dirty="0" err="1" smtClean="0"/>
              <a:t>Kemdikbud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Permendikbud</a:t>
            </a:r>
            <a:r>
              <a:rPr lang="en-US" dirty="0" smtClean="0"/>
              <a:t> No 24 </a:t>
            </a:r>
            <a:r>
              <a:rPr lang="en-US" dirty="0" err="1" smtClean="0"/>
              <a:t>Tahun</a:t>
            </a:r>
            <a:r>
              <a:rPr lang="en-US" dirty="0" smtClean="0"/>
              <a:t> 2016 </a:t>
            </a:r>
            <a:r>
              <a:rPr lang="en-US" dirty="0" err="1" smtClean="0"/>
              <a:t>Tentang</a:t>
            </a:r>
            <a:r>
              <a:rPr lang="en-US" dirty="0" smtClean="0"/>
              <a:t> KI KD SD, SMP DAN SMA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Permendikbud</a:t>
            </a:r>
            <a:r>
              <a:rPr lang="en-US" dirty="0" smtClean="0"/>
              <a:t> No 81 A </a:t>
            </a:r>
            <a:r>
              <a:rPr lang="en-US" dirty="0" err="1" smtClean="0"/>
              <a:t>Tahun</a:t>
            </a:r>
            <a:r>
              <a:rPr lang="en-US" dirty="0" smtClean="0"/>
              <a:t> 2013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Surat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Jenderal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Islam (SKJPI) No 5161 </a:t>
            </a:r>
            <a:r>
              <a:rPr lang="en-US" dirty="0" err="1" smtClean="0"/>
              <a:t>Tahun</a:t>
            </a:r>
            <a:r>
              <a:rPr lang="en-US" dirty="0" smtClean="0"/>
              <a:t> 2018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Surat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Jenderal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Islam (SKJPI) No 5162 </a:t>
            </a:r>
            <a:r>
              <a:rPr lang="en-US" dirty="0" err="1" smtClean="0"/>
              <a:t>Tahun</a:t>
            </a:r>
            <a:r>
              <a:rPr lang="en-US" dirty="0" smtClean="0"/>
              <a:t> 2018</a:t>
            </a:r>
          </a:p>
          <a:p>
            <a:pPr marL="0" indent="0">
              <a:buNone/>
            </a:pPr>
            <a:r>
              <a:rPr lang="en-US" sz="1400" dirty="0" err="1" smtClean="0"/>
              <a:t>Sumber</a:t>
            </a:r>
            <a:r>
              <a:rPr lang="en-US" sz="1400" dirty="0"/>
              <a:t>: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ditpsd.kemdikbud.go.id/direktori/peraturan-menteri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www.sekolahdasar.net/2017/04/panduan-penilaian-kurikulum-2013-revisi.html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www.sarjanamuda.id/2020/02/unduh-buku-panduan-penilaian.html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www.guru-id.com/2017/10/panduan-lengkap-cara-penilaian.html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2099257"/>
            <a:ext cx="6708991" cy="4475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89" y="2240923"/>
            <a:ext cx="5892781" cy="343866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7597" y="212257"/>
            <a:ext cx="9606566" cy="1133586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Istilah</a:t>
            </a:r>
            <a:r>
              <a:rPr lang="en-US" b="1" dirty="0" smtClean="0"/>
              <a:t> – </a:t>
            </a:r>
            <a:r>
              <a:rPr lang="en-US" b="1" dirty="0" err="1" smtClean="0"/>
              <a:t>Istilah</a:t>
            </a:r>
            <a:r>
              <a:rPr lang="en-US" b="1" dirty="0" smtClean="0"/>
              <a:t> =&gt; </a:t>
            </a:r>
            <a:r>
              <a:rPr lang="en-US" b="1" dirty="0" smtClean="0">
                <a:hlinkClick r:id="rId4"/>
              </a:rPr>
              <a:t>www.ghalyfadhillah.com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3334" y="1487509"/>
            <a:ext cx="11668259" cy="354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/>
              <a:t>Naskah</a:t>
            </a:r>
            <a:r>
              <a:rPr lang="en-US" sz="2000" dirty="0" smtClean="0"/>
              <a:t> </a:t>
            </a:r>
            <a:r>
              <a:rPr lang="en-US" sz="2000" dirty="0" err="1" smtClean="0"/>
              <a:t>Skripsi</a:t>
            </a:r>
            <a:r>
              <a:rPr lang="en-US" sz="2000" dirty="0" smtClean="0"/>
              <a:t> =&gt; Bab II </a:t>
            </a:r>
            <a:r>
              <a:rPr lang="en-US" sz="2000" dirty="0" err="1" smtClean="0"/>
              <a:t>Poin</a:t>
            </a:r>
            <a:r>
              <a:rPr lang="en-US" sz="2000" dirty="0" smtClean="0"/>
              <a:t> 2.8 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30 (</a:t>
            </a:r>
            <a:r>
              <a:rPr lang="en-US" sz="2000" dirty="0" err="1" smtClean="0"/>
              <a:t>Acuan</a:t>
            </a:r>
            <a:r>
              <a:rPr lang="en-US" sz="2000" dirty="0" smtClean="0"/>
              <a:t>) =&gt; 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110 (</a:t>
            </a:r>
            <a:r>
              <a:rPr lang="en-US" sz="2000" dirty="0" err="1" smtClean="0"/>
              <a:t>Penjelasan</a:t>
            </a:r>
            <a:r>
              <a:rPr lang="en-US" sz="2000" dirty="0" smtClean="0"/>
              <a:t>) =&gt; </a:t>
            </a:r>
            <a:r>
              <a:rPr lang="en-US" sz="2000" dirty="0" err="1" smtClean="0"/>
              <a:t>Lampiran</a:t>
            </a:r>
            <a:r>
              <a:rPr lang="en-US" sz="2000" dirty="0" smtClean="0"/>
              <a:t> 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167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43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351" y="486222"/>
            <a:ext cx="10515600" cy="6275188"/>
          </a:xfrm>
        </p:spPr>
        <p:txBody>
          <a:bodyPr>
            <a:normAutofit/>
          </a:bodyPr>
          <a:lstStyle/>
          <a:p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Harian</a:t>
            </a:r>
            <a:r>
              <a:rPr lang="en-US" dirty="0" smtClean="0"/>
              <a:t> (PH) , </a:t>
            </a:r>
            <a:r>
              <a:rPr lang="en-US" dirty="0" err="1" smtClean="0"/>
              <a:t>Penilaian</a:t>
            </a:r>
            <a:r>
              <a:rPr lang="en-US" dirty="0" smtClean="0"/>
              <a:t> Tengah Semester (PTS),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Semester (PAS)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 </a:t>
            </a:r>
            <a:r>
              <a:rPr lang="en-US" sz="1800" dirty="0" err="1" smtClean="0"/>
              <a:t>nomor</a:t>
            </a:r>
            <a:r>
              <a:rPr lang="en-US" sz="1800" dirty="0" smtClean="0"/>
              <a:t> 6,7,8)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SKJPI No 5161 2018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57) </a:t>
            </a:r>
          </a:p>
          <a:p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Sikap</a:t>
            </a:r>
            <a:r>
              <a:rPr lang="en-US" dirty="0" smtClean="0"/>
              <a:t> ,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Keterampilan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6 </a:t>
            </a:r>
            <a:r>
              <a:rPr lang="en-US" sz="1800" dirty="0" err="1" smtClean="0"/>
              <a:t>nomor</a:t>
            </a:r>
            <a:r>
              <a:rPr lang="en-US" sz="1800" dirty="0" smtClean="0"/>
              <a:t> 11,12,13)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SMA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6 </a:t>
            </a:r>
            <a:r>
              <a:rPr lang="en-US" sz="1800" dirty="0" err="1" smtClean="0"/>
              <a:t>nomor</a:t>
            </a:r>
            <a:r>
              <a:rPr lang="en-US" sz="1800" dirty="0" smtClean="0"/>
              <a:t> 13)</a:t>
            </a:r>
          </a:p>
          <a:p>
            <a:r>
              <a:rPr lang="en-US" dirty="0" err="1" smtClean="0"/>
              <a:t>Kriteria</a:t>
            </a:r>
            <a:r>
              <a:rPr lang="en-US" dirty="0" smtClean="0"/>
              <a:t> </a:t>
            </a:r>
            <a:r>
              <a:rPr lang="en-US" dirty="0" err="1" smtClean="0"/>
              <a:t>Ketuntasan</a:t>
            </a:r>
            <a:r>
              <a:rPr lang="en-US" dirty="0" smtClean="0"/>
              <a:t> Minimal (KKM)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1800" dirty="0"/>
              <a:t>=&gt; </a:t>
            </a:r>
            <a:r>
              <a:rPr lang="en-US" sz="1800" dirty="0" err="1"/>
              <a:t>Buku</a:t>
            </a:r>
            <a:r>
              <a:rPr lang="en-US" sz="1800" dirty="0"/>
              <a:t>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SD </a:t>
            </a:r>
            <a:r>
              <a:rPr lang="en-US" sz="1800" dirty="0" smtClean="0"/>
              <a:t>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7 </a:t>
            </a:r>
            <a:r>
              <a:rPr lang="en-US" sz="1800" dirty="0" err="1" smtClean="0"/>
              <a:t>nomor</a:t>
            </a:r>
            <a:r>
              <a:rPr lang="en-US" sz="1800" dirty="0" smtClean="0"/>
              <a:t> 19)</a:t>
            </a:r>
          </a:p>
          <a:p>
            <a:r>
              <a:rPr lang="en-US" dirty="0" err="1" smtClean="0"/>
              <a:t>Kompetensi</a:t>
            </a:r>
            <a:r>
              <a:rPr lang="en-US" dirty="0"/>
              <a:t> </a:t>
            </a:r>
            <a:r>
              <a:rPr lang="en-US" dirty="0" err="1" smtClean="0"/>
              <a:t>Inti</a:t>
            </a:r>
            <a:r>
              <a:rPr lang="en-US" dirty="0" smtClean="0"/>
              <a:t> (KI)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Kompetensi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(KD) =&gt; KI-1 </a:t>
            </a:r>
            <a:r>
              <a:rPr lang="en-US" dirty="0" err="1" smtClean="0"/>
              <a:t>Sikap</a:t>
            </a:r>
            <a:r>
              <a:rPr lang="en-US" dirty="0" smtClean="0"/>
              <a:t> Spiritual, KI-2 </a:t>
            </a:r>
            <a:r>
              <a:rPr lang="en-US" dirty="0" err="1" smtClean="0"/>
              <a:t>Sikap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r>
              <a:rPr lang="en-US" dirty="0" smtClean="0"/>
              <a:t>, KI-3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KI-4 </a:t>
            </a:r>
            <a:r>
              <a:rPr lang="en-US" dirty="0" err="1" smtClean="0"/>
              <a:t>Keterampilan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1800" dirty="0"/>
              <a:t>=&gt; </a:t>
            </a:r>
            <a:r>
              <a:rPr lang="en-US" sz="1800" dirty="0" err="1" smtClean="0"/>
              <a:t>Permendikbud</a:t>
            </a:r>
            <a:r>
              <a:rPr lang="en-US" sz="1800" dirty="0"/>
              <a:t> </a:t>
            </a:r>
            <a:r>
              <a:rPr lang="en-US" sz="1800" dirty="0" smtClean="0"/>
              <a:t>No 24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2016 </a:t>
            </a:r>
            <a:r>
              <a:rPr lang="en-US" sz="1800" dirty="0" err="1"/>
              <a:t>T</a:t>
            </a:r>
            <a:r>
              <a:rPr lang="en-US" sz="1800" dirty="0" err="1" smtClean="0"/>
              <a:t>entang</a:t>
            </a:r>
            <a:r>
              <a:rPr lang="en-US" sz="1800" dirty="0" smtClean="0"/>
              <a:t> KI KD SD, SMP </a:t>
            </a:r>
            <a:r>
              <a:rPr lang="en-US" sz="1800" dirty="0" err="1" smtClean="0"/>
              <a:t>dan</a:t>
            </a:r>
            <a:r>
              <a:rPr lang="en-US" sz="1800" dirty="0" smtClean="0"/>
              <a:t> SMA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  <a:r>
              <a:rPr lang="en-US" sz="1800" dirty="0"/>
              <a:t>3 </a:t>
            </a:r>
            <a:r>
              <a:rPr lang="en-US" sz="1800" dirty="0" err="1"/>
              <a:t>nomor</a:t>
            </a:r>
            <a:r>
              <a:rPr lang="en-US" sz="1800" dirty="0"/>
              <a:t> </a:t>
            </a:r>
            <a:r>
              <a:rPr lang="en-US" sz="1800" dirty="0" smtClean="0"/>
              <a:t>1,2,3)</a:t>
            </a:r>
            <a:r>
              <a:rPr lang="en-US" sz="1800" dirty="0"/>
              <a:t>	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s-ES" sz="1800" dirty="0" err="1"/>
              <a:t>P</a:t>
            </a:r>
            <a:r>
              <a:rPr lang="es-ES" sz="1800" dirty="0" err="1" smtClean="0"/>
              <a:t>ermendikbud</a:t>
            </a:r>
            <a:r>
              <a:rPr lang="es-ES" sz="1800" dirty="0" smtClean="0"/>
              <a:t> </a:t>
            </a:r>
            <a:r>
              <a:rPr lang="es-ES" sz="1800" dirty="0"/>
              <a:t>no 81A </a:t>
            </a:r>
            <a:r>
              <a:rPr lang="es-ES" sz="1800" dirty="0" err="1" smtClean="0"/>
              <a:t>Tahun</a:t>
            </a:r>
            <a:r>
              <a:rPr lang="es-ES" sz="1800" dirty="0" smtClean="0"/>
              <a:t> </a:t>
            </a:r>
            <a:r>
              <a:rPr lang="es-ES" sz="1800" dirty="0"/>
              <a:t>2013 </a:t>
            </a:r>
            <a:r>
              <a:rPr lang="es-ES" sz="1800" dirty="0" smtClean="0"/>
              <a:t>(</a:t>
            </a:r>
            <a:r>
              <a:rPr lang="es-ES" sz="1800" dirty="0" err="1" smtClean="0"/>
              <a:t>halaman</a:t>
            </a:r>
            <a:r>
              <a:rPr lang="es-ES" sz="1800" dirty="0" smtClean="0"/>
              <a:t> 25)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486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28351" y="486222"/>
            <a:ext cx="10515600" cy="5785789"/>
          </a:xfrm>
        </p:spPr>
        <p:txBody>
          <a:bodyPr>
            <a:normAutofit/>
          </a:bodyPr>
          <a:lstStyle/>
          <a:p>
            <a:r>
              <a:rPr lang="en-US" dirty="0" smtClean="0"/>
              <a:t>Interval </a:t>
            </a:r>
            <a:r>
              <a:rPr lang="en-US" dirty="0" err="1" smtClean="0"/>
              <a:t>Predikat</a:t>
            </a:r>
            <a:r>
              <a:rPr lang="en-US" dirty="0" smtClean="0"/>
              <a:t> = </a:t>
            </a:r>
            <a:r>
              <a:rPr lang="en-US" dirty="0" err="1" smtClean="0"/>
              <a:t>Rentang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Predikat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KKM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SMA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9 </a:t>
            </a:r>
            <a:r>
              <a:rPr lang="en-US" sz="1800" dirty="0" err="1" smtClean="0"/>
              <a:t>nomor</a:t>
            </a:r>
            <a:r>
              <a:rPr lang="en-US" sz="1800" dirty="0" smtClean="0"/>
              <a:t> 2)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46 </a:t>
            </a:r>
            <a:r>
              <a:rPr lang="en-US" sz="1800" dirty="0" err="1" smtClean="0"/>
              <a:t>nomor</a:t>
            </a:r>
            <a:r>
              <a:rPr lang="en-US" sz="1800" dirty="0" smtClean="0"/>
              <a:t> 7,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47 </a:t>
            </a:r>
            <a:r>
              <a:rPr lang="en-US" sz="1800" dirty="0" err="1" smtClean="0"/>
              <a:t>tabel</a:t>
            </a:r>
            <a:r>
              <a:rPr lang="en-US" sz="1800" dirty="0" smtClean="0"/>
              <a:t> 4.18)</a:t>
            </a:r>
          </a:p>
          <a:p>
            <a:r>
              <a:rPr lang="en-US" dirty="0" err="1" smtClean="0"/>
              <a:t>Rumus</a:t>
            </a:r>
            <a:r>
              <a:rPr lang="en-US" dirty="0" smtClean="0"/>
              <a:t> Interval </a:t>
            </a:r>
            <a:r>
              <a:rPr lang="en-US" dirty="0" err="1" smtClean="0"/>
              <a:t>Predikat</a:t>
            </a:r>
            <a:r>
              <a:rPr lang="en-US" dirty="0" smtClean="0"/>
              <a:t> = </a:t>
            </a:r>
            <a:r>
              <a:rPr lang="en-US" dirty="0"/>
              <a:t>(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– </a:t>
            </a:r>
            <a:r>
              <a:rPr lang="en-US" dirty="0" err="1"/>
              <a:t>Nilai</a:t>
            </a:r>
            <a:r>
              <a:rPr lang="en-US" dirty="0"/>
              <a:t> KKM) / 3 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Nilai</a:t>
            </a:r>
            <a:r>
              <a:rPr lang="en-US" sz="1800" dirty="0" smtClean="0"/>
              <a:t> KKM = </a:t>
            </a:r>
            <a:r>
              <a:rPr lang="en-US" sz="1800" dirty="0" err="1" smtClean="0"/>
              <a:t>rumusan</a:t>
            </a:r>
            <a:r>
              <a:rPr lang="en-US" sz="1800" dirty="0" smtClean="0"/>
              <a:t> </a:t>
            </a:r>
            <a:r>
              <a:rPr lang="en-US" sz="1800" dirty="0" err="1" smtClean="0"/>
              <a:t>bersama</a:t>
            </a:r>
            <a:r>
              <a:rPr lang="en-US" sz="1800" dirty="0" smtClean="0"/>
              <a:t> </a:t>
            </a:r>
            <a:r>
              <a:rPr lang="en-US" sz="1800" dirty="0" err="1" smtClean="0"/>
              <a:t>pihak</a:t>
            </a:r>
            <a:r>
              <a:rPr lang="en-US" sz="1800" dirty="0" smtClean="0"/>
              <a:t> </a:t>
            </a:r>
            <a:r>
              <a:rPr lang="en-US" sz="1800" dirty="0" err="1" smtClean="0"/>
              <a:t>sekolah</a:t>
            </a:r>
            <a:r>
              <a:rPr lang="en-US" sz="1800" dirty="0"/>
              <a:t> (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2016 SD </a:t>
            </a:r>
            <a:r>
              <a:rPr lang="en-US" sz="1800" dirty="0" err="1"/>
              <a:t>halaman</a:t>
            </a:r>
            <a:r>
              <a:rPr lang="en-US" sz="1800" dirty="0"/>
              <a:t> 8-9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smtClean="0"/>
              <a:t>1,2,3 			        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/>
              <a:t>keterangan</a:t>
            </a:r>
            <a:r>
              <a:rPr lang="en-US" sz="1800" dirty="0"/>
              <a:t> </a:t>
            </a:r>
            <a:r>
              <a:rPr lang="en-US" sz="1800" dirty="0" err="1" smtClean="0"/>
              <a:t>dibawahnya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SMA 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10 </a:t>
            </a:r>
            <a:r>
              <a:rPr lang="en-US" sz="1800" dirty="0" err="1" smtClean="0"/>
              <a:t>nomor</a:t>
            </a:r>
            <a:r>
              <a:rPr lang="en-US" sz="1800" dirty="0" smtClean="0"/>
              <a:t> 1,2,3)</a:t>
            </a:r>
          </a:p>
          <a:p>
            <a:endParaRPr lang="en-US" sz="1800" dirty="0" smtClean="0"/>
          </a:p>
          <a:p>
            <a:r>
              <a:rPr lang="en-US" dirty="0" smtClean="0"/>
              <a:t>Cara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Sikap</a:t>
            </a:r>
            <a:r>
              <a:rPr lang="en-US" dirty="0" smtClean="0"/>
              <a:t> =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Guru, Guru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Penunjang</a:t>
            </a:r>
            <a:r>
              <a:rPr lang="en-US" dirty="0" smtClean="0"/>
              <a:t> yang </a:t>
            </a:r>
            <a:r>
              <a:rPr lang="en-US" dirty="0" err="1" smtClean="0"/>
              <a:t>dikonfirmasi</a:t>
            </a:r>
            <a:r>
              <a:rPr lang="en-US" dirty="0" smtClean="0"/>
              <a:t> Guru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SMA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15 </a:t>
            </a:r>
            <a:r>
              <a:rPr lang="en-US" sz="1800" dirty="0" err="1" smtClean="0"/>
              <a:t>paragraf</a:t>
            </a:r>
            <a:r>
              <a:rPr lang="en-US" sz="1800" dirty="0" smtClean="0"/>
              <a:t> 3)</a:t>
            </a:r>
          </a:p>
          <a:p>
            <a:pPr marL="0" indent="0">
              <a:buNone/>
            </a:pPr>
            <a:r>
              <a:rPr lang="en-US" sz="1800" dirty="0"/>
              <a:t>	=&gt; </a:t>
            </a:r>
            <a:r>
              <a:rPr lang="en-US" sz="1800" dirty="0" err="1"/>
              <a:t>Buku</a:t>
            </a:r>
            <a:r>
              <a:rPr lang="en-US" sz="1800" dirty="0"/>
              <a:t>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SMA 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52 </a:t>
            </a:r>
            <a:r>
              <a:rPr lang="en-US" sz="1800" dirty="0" err="1"/>
              <a:t>gambar</a:t>
            </a:r>
            <a:r>
              <a:rPr lang="en-US" sz="1800" dirty="0"/>
              <a:t> 5.1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=&gt; </a:t>
            </a:r>
            <a:r>
              <a:rPr lang="en-US" sz="1800" dirty="0" err="1"/>
              <a:t>Buku</a:t>
            </a:r>
            <a:r>
              <a:rPr lang="en-US" sz="1800" dirty="0"/>
              <a:t>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SD 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11 </a:t>
            </a:r>
            <a:r>
              <a:rPr lang="en-US" sz="1800" dirty="0" err="1" smtClean="0"/>
              <a:t>gambar</a:t>
            </a:r>
            <a:r>
              <a:rPr lang="en-US" sz="1800" dirty="0" smtClean="0"/>
              <a:t> 2.1)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94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806" y="241522"/>
            <a:ext cx="10515600" cy="6339582"/>
          </a:xfrm>
        </p:spPr>
        <p:txBody>
          <a:bodyPr/>
          <a:lstStyle/>
          <a:p>
            <a:r>
              <a:rPr lang="en-US" dirty="0" err="1" smtClean="0"/>
              <a:t>Penentuan</a:t>
            </a:r>
            <a:r>
              <a:rPr lang="en-US" dirty="0" smtClean="0"/>
              <a:t> Interval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Sikap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Administrator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Permendikbud</a:t>
            </a:r>
            <a:r>
              <a:rPr lang="en-US" sz="1800" dirty="0" smtClean="0"/>
              <a:t> No 81A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2013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22</a:t>
            </a:r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Harian</a:t>
            </a:r>
            <a:r>
              <a:rPr lang="en-US" dirty="0" smtClean="0"/>
              <a:t> (NPH) = rata – rata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harian</a:t>
            </a:r>
            <a:endParaRPr lang="en-US" dirty="0"/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Tengah Semester (NPTS) =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KD per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endParaRPr lang="en-US" dirty="0" smtClean="0"/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Semester (NPAS) =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KD per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NPH, NPTS, NPAS =&gt; </a:t>
            </a:r>
            <a:r>
              <a:rPr lang="en-US" sz="1800" dirty="0" err="1" smtClean="0"/>
              <a:t>Buku</a:t>
            </a:r>
            <a:r>
              <a:rPr lang="en-US" sz="1800" dirty="0" smtClean="0"/>
              <a:t>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57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</a:t>
            </a:r>
            <a:r>
              <a:rPr lang="en-US" sz="1800" dirty="0" err="1" smtClean="0"/>
              <a:t>keterangan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              =&gt; SKJPI No 5161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2018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59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</a:t>
            </a:r>
            <a:r>
              <a:rPr lang="en-US" sz="1800" dirty="0" err="1" smtClean="0"/>
              <a:t>keterangan</a:t>
            </a:r>
            <a:r>
              <a:rPr lang="en-US" sz="1800" dirty="0" smtClean="0"/>
              <a:t>)</a:t>
            </a:r>
          </a:p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rentang</a:t>
            </a:r>
            <a:r>
              <a:rPr lang="en-US" dirty="0" smtClean="0"/>
              <a:t> 0 – 100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bulat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</a:t>
            </a:r>
            <a:r>
              <a:rPr lang="en-US" dirty="0" smtClean="0"/>
              <a:t> </a:t>
            </a:r>
            <a:r>
              <a:rPr lang="en-US" sz="1800" dirty="0" smtClean="0"/>
              <a:t>SKJPI </a:t>
            </a:r>
            <a:r>
              <a:rPr lang="en-US" sz="1800" dirty="0" err="1" smtClean="0"/>
              <a:t>Nomor</a:t>
            </a:r>
            <a:r>
              <a:rPr lang="en-US" sz="1800" dirty="0" smtClean="0"/>
              <a:t> 5162 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2018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63)</a:t>
            </a:r>
          </a:p>
          <a:p>
            <a:pPr marL="0" indent="0">
              <a:buNone/>
            </a:pPr>
            <a:r>
              <a:rPr lang="en-US" sz="1800" dirty="0"/>
              <a:t>	=&gt;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Penilaian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56, 61, 63, 65)</a:t>
            </a:r>
          </a:p>
          <a:p>
            <a:pPr marL="0" indent="0">
              <a:buNone/>
            </a:pPr>
            <a:r>
              <a:rPr lang="en-US" sz="1800" dirty="0"/>
              <a:t>	=&gt;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</a:t>
            </a:r>
            <a:r>
              <a:rPr lang="en-US" sz="1800" dirty="0" smtClean="0"/>
              <a:t>SMP </a:t>
            </a:r>
            <a:r>
              <a:rPr lang="en-US" sz="1800" dirty="0"/>
              <a:t>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55)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/>
              <a:t>=&gt;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</a:t>
            </a:r>
            <a:r>
              <a:rPr lang="en-US" sz="1800" dirty="0" smtClean="0"/>
              <a:t>SMA </a:t>
            </a:r>
            <a:r>
              <a:rPr lang="en-US" sz="1800" dirty="0"/>
              <a:t>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54 </a:t>
            </a:r>
            <a:r>
              <a:rPr lang="en-US" sz="1800" dirty="0" err="1" smtClean="0"/>
              <a:t>gambar</a:t>
            </a:r>
            <a:r>
              <a:rPr lang="en-US" sz="1800" dirty="0" smtClean="0"/>
              <a:t> 5.3)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17510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95" y="305918"/>
            <a:ext cx="11031829" cy="6378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** 2 SISTEM PENILAIAN K13 ** </a:t>
            </a:r>
          </a:p>
          <a:p>
            <a:pPr marL="0" indent="0">
              <a:buNone/>
            </a:pPr>
            <a:r>
              <a:rPr lang="en-US" sz="2400" dirty="0" smtClean="0"/>
              <a:t>K13 SD, SMP DAN SMA </a:t>
            </a:r>
            <a:br>
              <a:rPr lang="en-US" sz="2400" dirty="0" smtClean="0"/>
            </a:br>
            <a:r>
              <a:rPr lang="en-US" sz="2400" dirty="0" smtClean="0"/>
              <a:t>[PENGETAHUAN KI-3]</a:t>
            </a:r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KD = (2xNPH + NPTS + NPAS)/4</a:t>
            </a:r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Mata </a:t>
            </a:r>
            <a:r>
              <a:rPr lang="en-US" sz="2400" dirty="0" err="1" smtClean="0"/>
              <a:t>Pelajaran</a:t>
            </a:r>
            <a:r>
              <a:rPr lang="en-US" sz="2400" dirty="0" smtClean="0"/>
              <a:t> = Rata – rata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seluruh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KD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=&gt; SKJPI No 5161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2018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60)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Penilaian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58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b)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</a:t>
            </a:r>
            <a:r>
              <a:rPr lang="en-US" sz="1800" dirty="0" smtClean="0"/>
              <a:t>SMP </a:t>
            </a:r>
            <a:r>
              <a:rPr lang="en-US" sz="1800" dirty="0"/>
              <a:t>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55 </a:t>
            </a:r>
            <a:r>
              <a:rPr lang="en-US" sz="1800" dirty="0" err="1"/>
              <a:t>bagian</a:t>
            </a:r>
            <a:r>
              <a:rPr lang="en-US" sz="1800" dirty="0"/>
              <a:t> b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800" dirty="0" err="1"/>
              <a:t>Panduan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</a:t>
            </a:r>
            <a:r>
              <a:rPr lang="en-US" sz="1800" dirty="0" smtClean="0"/>
              <a:t>SMA </a:t>
            </a:r>
            <a:r>
              <a:rPr lang="en-US" sz="1800" dirty="0"/>
              <a:t>2016 (</a:t>
            </a:r>
            <a:r>
              <a:rPr lang="en-US" sz="1800" dirty="0" err="1"/>
              <a:t>halaman</a:t>
            </a:r>
            <a:r>
              <a:rPr lang="en-US" sz="1800" dirty="0"/>
              <a:t> </a:t>
            </a:r>
            <a:r>
              <a:rPr lang="en-US" sz="1800" dirty="0" smtClean="0"/>
              <a:t>54)</a:t>
            </a:r>
          </a:p>
          <a:p>
            <a:pPr marL="0" indent="0">
              <a:buNone/>
            </a:pPr>
            <a:r>
              <a:rPr lang="en-US" sz="2400" dirty="0" smtClean="0"/>
              <a:t>[KETERAMPILAN KI-4]</a:t>
            </a:r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KD = </a:t>
            </a:r>
            <a:r>
              <a:rPr lang="en-US" sz="2400" dirty="0" err="1" smtClean="0"/>
              <a:t>nilai</a:t>
            </a:r>
            <a:r>
              <a:rPr lang="en-US" sz="2400" dirty="0" smtClean="0"/>
              <a:t> optimum </a:t>
            </a:r>
            <a:r>
              <a:rPr lang="en-US" sz="2400" dirty="0" err="1" smtClean="0"/>
              <a:t>apabila</a:t>
            </a:r>
            <a:r>
              <a:rPr lang="en-US" sz="2400" dirty="0" smtClean="0"/>
              <a:t> </a:t>
            </a:r>
            <a:r>
              <a:rPr lang="en-US" sz="2400" dirty="0" err="1" smtClean="0"/>
              <a:t>materi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teknik</a:t>
            </a:r>
            <a:r>
              <a:rPr lang="en-US" sz="2400" dirty="0" smtClean="0"/>
              <a:t> </a:t>
            </a:r>
            <a:r>
              <a:rPr lang="en-US" sz="2400" dirty="0" err="1" smtClean="0"/>
              <a:t>sama</a:t>
            </a:r>
            <a:r>
              <a:rPr lang="en-US" sz="2400" dirty="0" smtClean="0"/>
              <a:t>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dirata</a:t>
            </a:r>
            <a:r>
              <a:rPr lang="en-US" sz="2400" dirty="0" smtClean="0"/>
              <a:t>-rata </a:t>
            </a:r>
            <a:r>
              <a:rPr lang="en-US" sz="2400" dirty="0" err="1" smtClean="0"/>
              <a:t>apabila</a:t>
            </a:r>
            <a:r>
              <a:rPr lang="en-US" sz="2400" dirty="0" smtClean="0"/>
              <a:t> </a:t>
            </a:r>
            <a:r>
              <a:rPr lang="en-US" sz="2400" dirty="0" err="1" smtClean="0"/>
              <a:t>teknik</a:t>
            </a:r>
            <a:r>
              <a:rPr lang="en-US" sz="2400" dirty="0" smtClean="0"/>
              <a:t> </a:t>
            </a:r>
            <a:r>
              <a:rPr lang="en-US" sz="2400" dirty="0" err="1" smtClean="0"/>
              <a:t>berbeda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Mata </a:t>
            </a:r>
            <a:r>
              <a:rPr lang="en-US" sz="2400" dirty="0" err="1" smtClean="0"/>
              <a:t>Pelajaran</a:t>
            </a:r>
            <a:r>
              <a:rPr lang="en-US" sz="2400" dirty="0" smtClean="0"/>
              <a:t> = Rata – rata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seluruh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KD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 smtClean="0"/>
              <a:t>=&gt; SKJPI No 5161 </a:t>
            </a:r>
            <a:r>
              <a:rPr lang="en-US" sz="1800" dirty="0" err="1" smtClean="0"/>
              <a:t>Tahun</a:t>
            </a:r>
            <a:r>
              <a:rPr lang="en-US" sz="1800" dirty="0" smtClean="0"/>
              <a:t> 2018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61 </a:t>
            </a:r>
            <a:r>
              <a:rPr lang="en-US" sz="1800" dirty="0" err="1" smtClean="0"/>
              <a:t>dan</a:t>
            </a:r>
            <a:r>
              <a:rPr lang="en-US" sz="1800" dirty="0" smtClean="0"/>
              <a:t> 62)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1800" dirty="0" smtClean="0"/>
              <a:t>=&gt; </a:t>
            </a:r>
            <a:r>
              <a:rPr lang="en-US" sz="1800" dirty="0" err="1" smtClean="0"/>
              <a:t>Panduan</a:t>
            </a:r>
            <a:r>
              <a:rPr lang="en-US" sz="1800" dirty="0" smtClean="0"/>
              <a:t> </a:t>
            </a:r>
            <a:r>
              <a:rPr lang="en-US" sz="1800" dirty="0" err="1" smtClean="0"/>
              <a:t>Penilaian</a:t>
            </a:r>
            <a:r>
              <a:rPr lang="en-US" sz="1800" dirty="0" smtClean="0"/>
              <a:t> </a:t>
            </a:r>
            <a:r>
              <a:rPr lang="en-US" sz="1800" dirty="0" err="1" smtClean="0"/>
              <a:t>Revisi</a:t>
            </a:r>
            <a:r>
              <a:rPr lang="en-US" sz="1800" dirty="0" smtClean="0"/>
              <a:t> SD 2016 (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70 paragraph 2)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=&gt; </a:t>
            </a:r>
            <a:r>
              <a:rPr lang="en-US" sz="1900" dirty="0" err="1"/>
              <a:t>Panduan</a:t>
            </a:r>
            <a:r>
              <a:rPr lang="en-US" sz="1900" dirty="0"/>
              <a:t> </a:t>
            </a:r>
            <a:r>
              <a:rPr lang="en-US" sz="1900" dirty="0" err="1"/>
              <a:t>Penilaian</a:t>
            </a:r>
            <a:r>
              <a:rPr lang="en-US" sz="1900" dirty="0"/>
              <a:t> </a:t>
            </a:r>
            <a:r>
              <a:rPr lang="en-US" sz="1900" dirty="0" err="1"/>
              <a:t>Revisi</a:t>
            </a:r>
            <a:r>
              <a:rPr lang="en-US" sz="1900" dirty="0"/>
              <a:t> </a:t>
            </a:r>
            <a:r>
              <a:rPr lang="en-US" sz="1900" dirty="0" smtClean="0"/>
              <a:t>SMA </a:t>
            </a:r>
            <a:r>
              <a:rPr lang="en-US" sz="1900" dirty="0"/>
              <a:t>2016 (</a:t>
            </a:r>
            <a:r>
              <a:rPr lang="en-US" sz="1900" dirty="0" err="1"/>
              <a:t>halaman</a:t>
            </a:r>
            <a:r>
              <a:rPr lang="en-US" sz="1900" dirty="0"/>
              <a:t> </a:t>
            </a:r>
            <a:r>
              <a:rPr lang="en-US" sz="1900" dirty="0" smtClean="0"/>
              <a:t>56 </a:t>
            </a:r>
            <a:r>
              <a:rPr lang="en-US" sz="1900" dirty="0" err="1" smtClean="0"/>
              <a:t>nomor</a:t>
            </a:r>
            <a:r>
              <a:rPr lang="en-US" sz="1900" dirty="0" smtClean="0"/>
              <a:t> 3)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LATAR BELAKANG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140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COVID-19 =&gt; China, Wuhan, </a:t>
            </a:r>
            <a:r>
              <a:rPr lang="en-US" dirty="0" err="1" smtClean="0"/>
              <a:t>Desember</a:t>
            </a:r>
            <a:r>
              <a:rPr lang="en-US" dirty="0" smtClean="0"/>
              <a:t> 2019</a:t>
            </a:r>
          </a:p>
          <a:p>
            <a:pPr marL="0" indent="0">
              <a:buNone/>
            </a:pPr>
            <a:r>
              <a:rPr lang="en-US" sz="2000" dirty="0" err="1"/>
              <a:t>P</a:t>
            </a:r>
            <a:r>
              <a:rPr lang="en-US" sz="2000" dirty="0" err="1" smtClean="0"/>
              <a:t>enyakit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disebabkan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virus </a:t>
            </a:r>
            <a:r>
              <a:rPr lang="en-US" sz="2000" i="1" dirty="0" smtClean="0"/>
              <a:t>severe acute respiratory syndrome coronavirus 2</a:t>
            </a:r>
            <a:r>
              <a:rPr lang="en-US" sz="2000" dirty="0" smtClean="0"/>
              <a:t> </a:t>
            </a:r>
            <a:r>
              <a:rPr lang="en-US" sz="2000" i="1" dirty="0" smtClean="0"/>
              <a:t>(</a:t>
            </a:r>
            <a:r>
              <a:rPr lang="en-US" sz="2000" dirty="0" smtClean="0"/>
              <a:t>SARS-CoV-2). COVID-19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menyebabkan</a:t>
            </a:r>
            <a:r>
              <a:rPr lang="en-US" sz="2000" dirty="0" smtClean="0"/>
              <a:t> </a:t>
            </a:r>
            <a:r>
              <a:rPr lang="en-US" sz="2000" dirty="0" err="1" smtClean="0"/>
              <a:t>gangguan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pernapasan</a:t>
            </a:r>
            <a:r>
              <a:rPr lang="en-US" sz="2000" dirty="0" smtClean="0"/>
              <a:t>, </a:t>
            </a:r>
            <a:r>
              <a:rPr lang="en-US" sz="2000" dirty="0" err="1" smtClean="0"/>
              <a:t>mulai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gejala</a:t>
            </a:r>
            <a:r>
              <a:rPr lang="en-US" sz="2000" dirty="0" smtClean="0"/>
              <a:t> yang </a:t>
            </a:r>
            <a:r>
              <a:rPr lang="en-US" sz="2000" dirty="0" err="1" smtClean="0"/>
              <a:t>ringan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flu, </a:t>
            </a:r>
            <a:r>
              <a:rPr lang="en-US" sz="2000" dirty="0" err="1" smtClean="0"/>
              <a:t>hingga</a:t>
            </a:r>
            <a:r>
              <a:rPr lang="en-US" sz="2000" dirty="0" smtClean="0"/>
              <a:t> </a:t>
            </a:r>
            <a:r>
              <a:rPr lang="en-US" sz="2000" dirty="0" err="1" smtClean="0"/>
              <a:t>infeksi</a:t>
            </a:r>
            <a:r>
              <a:rPr lang="en-US" sz="2000" dirty="0" smtClean="0"/>
              <a:t> </a:t>
            </a:r>
            <a:r>
              <a:rPr lang="en-US" sz="2000" dirty="0" err="1" smtClean="0"/>
              <a:t>paru-paru</a:t>
            </a:r>
            <a:r>
              <a:rPr lang="en-US" sz="2000" dirty="0" smtClean="0"/>
              <a:t>,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pneumonia yang </a:t>
            </a:r>
            <a:r>
              <a:rPr lang="en-US" sz="2000" dirty="0" err="1" smtClean="0"/>
              <a:t>terjadi</a:t>
            </a:r>
            <a:r>
              <a:rPr lang="en-US" sz="2000" dirty="0" smtClean="0"/>
              <a:t> </a:t>
            </a:r>
            <a:r>
              <a:rPr lang="en-US" sz="2000" dirty="0" err="1" smtClean="0"/>
              <a:t>pertama</a:t>
            </a:r>
            <a:r>
              <a:rPr lang="en-US" sz="2000" dirty="0" smtClean="0"/>
              <a:t> kali China.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/>
              <a:t>&lt;</a:t>
            </a:r>
            <a:r>
              <a:rPr lang="en-US" sz="1400" dirty="0" err="1" smtClean="0"/>
              <a:t>sumber</a:t>
            </a:r>
            <a:r>
              <a:rPr lang="en-US" sz="1400" dirty="0" smtClean="0"/>
              <a:t>: </a:t>
            </a:r>
            <a:r>
              <a:rPr lang="en-US" sz="1400" i="1" dirty="0" smtClean="0">
                <a:hlinkClick r:id="rId2"/>
              </a:rPr>
              <a:t>https://www.alodokter.com/covid-19</a:t>
            </a:r>
            <a:r>
              <a:rPr lang="en-US" sz="1400" dirty="0"/>
              <a:t>&gt;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Kebijakan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=&gt; 31 </a:t>
            </a:r>
            <a:r>
              <a:rPr lang="en-US" dirty="0" err="1" smtClean="0"/>
              <a:t>Maret</a:t>
            </a:r>
            <a:r>
              <a:rPr lang="en-US" dirty="0" smtClean="0"/>
              <a:t> 2020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err="1" smtClean="0"/>
              <a:t>Peraturan</a:t>
            </a:r>
            <a:r>
              <a:rPr lang="en-US" sz="2000" dirty="0" smtClean="0"/>
              <a:t> </a:t>
            </a:r>
            <a:r>
              <a:rPr lang="en-US" sz="2000" dirty="0" err="1" smtClean="0"/>
              <a:t>Pemerintah</a:t>
            </a:r>
            <a:r>
              <a:rPr lang="en-US" sz="2000" dirty="0" smtClean="0"/>
              <a:t> No. 21 </a:t>
            </a:r>
            <a:r>
              <a:rPr lang="en-US" sz="2000" dirty="0" err="1" smtClean="0"/>
              <a:t>Tahun</a:t>
            </a:r>
            <a:r>
              <a:rPr lang="en-US" sz="2000" dirty="0" smtClean="0"/>
              <a:t> 2020 =&gt; </a:t>
            </a:r>
            <a:r>
              <a:rPr lang="en-US" sz="2000" dirty="0" err="1" smtClean="0"/>
              <a:t>Pembatasan</a:t>
            </a:r>
            <a:r>
              <a:rPr lang="en-US" sz="2000" dirty="0" smtClean="0"/>
              <a:t> </a:t>
            </a:r>
            <a:r>
              <a:rPr lang="en-US" sz="2000" dirty="0" err="1" smtClean="0"/>
              <a:t>Sosial</a:t>
            </a:r>
            <a:r>
              <a:rPr lang="en-US" sz="2000" dirty="0" smtClean="0"/>
              <a:t> </a:t>
            </a:r>
            <a:r>
              <a:rPr lang="en-US" sz="2000" dirty="0" err="1" smtClean="0"/>
              <a:t>Berskala</a:t>
            </a:r>
            <a:r>
              <a:rPr lang="en-US" sz="2000" dirty="0" smtClean="0"/>
              <a:t> </a:t>
            </a:r>
            <a:r>
              <a:rPr lang="en-US" sz="2000" dirty="0" err="1" smtClean="0"/>
              <a:t>Besar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err="1" smtClean="0"/>
              <a:t>Peraturan</a:t>
            </a:r>
            <a:r>
              <a:rPr lang="en-US" sz="2000" dirty="0" smtClean="0"/>
              <a:t> </a:t>
            </a:r>
            <a:r>
              <a:rPr lang="en-US" sz="2000" dirty="0" err="1" smtClean="0"/>
              <a:t>Menteri</a:t>
            </a:r>
            <a:r>
              <a:rPr lang="en-US" sz="2000" dirty="0" smtClean="0"/>
              <a:t> </a:t>
            </a:r>
            <a:r>
              <a:rPr lang="en-US" sz="2000" dirty="0" err="1" smtClean="0"/>
              <a:t>Kesehatan</a:t>
            </a:r>
            <a:r>
              <a:rPr lang="en-US" sz="2000" dirty="0" smtClean="0"/>
              <a:t> No. 9 </a:t>
            </a:r>
            <a:r>
              <a:rPr lang="en-US" sz="2000" dirty="0" err="1" smtClean="0"/>
              <a:t>Tahun</a:t>
            </a:r>
            <a:r>
              <a:rPr lang="en-US" sz="2000" dirty="0" smtClean="0"/>
              <a:t> 2020 =&gt; </a:t>
            </a:r>
            <a:r>
              <a:rPr lang="en-US" sz="2000" dirty="0" err="1" smtClean="0"/>
              <a:t>Pedoman</a:t>
            </a:r>
            <a:r>
              <a:rPr lang="en-US" sz="2000" dirty="0" smtClean="0"/>
              <a:t> PSBB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poin</a:t>
            </a:r>
            <a:r>
              <a:rPr lang="en-US" sz="2000" dirty="0" smtClean="0"/>
              <a:t> </a:t>
            </a:r>
            <a:r>
              <a:rPr lang="en-US" sz="2000" dirty="0" err="1" smtClean="0"/>
              <a:t>nomor</a:t>
            </a:r>
            <a:r>
              <a:rPr lang="en-US" sz="2000" dirty="0" smtClean="0"/>
              <a:t> 1 =&gt; ‘</a:t>
            </a:r>
            <a:r>
              <a:rPr lang="en-US" sz="2000" dirty="0" err="1" smtClean="0"/>
              <a:t>Peliburan</a:t>
            </a:r>
            <a:r>
              <a:rPr lang="en-US" sz="2000" dirty="0" smtClean="0"/>
              <a:t> </a:t>
            </a:r>
            <a:r>
              <a:rPr lang="en-US" sz="2000" dirty="0" err="1" smtClean="0"/>
              <a:t>Sekolah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Tempat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’.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err="1" smtClean="0"/>
              <a:t>Surat</a:t>
            </a:r>
            <a:r>
              <a:rPr lang="en-US" sz="2000" dirty="0" smtClean="0"/>
              <a:t> </a:t>
            </a:r>
            <a:r>
              <a:rPr lang="en-US" sz="2000" dirty="0" err="1" smtClean="0"/>
              <a:t>Edaran</a:t>
            </a:r>
            <a:r>
              <a:rPr lang="en-US" sz="2000" dirty="0" smtClean="0"/>
              <a:t> </a:t>
            </a:r>
            <a:r>
              <a:rPr lang="en-US" sz="2000" dirty="0" err="1" smtClean="0"/>
              <a:t>Nomor</a:t>
            </a:r>
            <a:r>
              <a:rPr lang="en-US" sz="2000" dirty="0" smtClean="0"/>
              <a:t> 4 </a:t>
            </a:r>
            <a:r>
              <a:rPr lang="en-US" sz="2000" dirty="0" err="1" smtClean="0"/>
              <a:t>Tahun</a:t>
            </a:r>
            <a:r>
              <a:rPr lang="en-US" sz="2000" dirty="0" smtClean="0"/>
              <a:t> 2020 =&gt; </a:t>
            </a:r>
            <a:r>
              <a:rPr lang="en-US" sz="2000" dirty="0" err="1" smtClean="0"/>
              <a:t>Kemendikbud</a:t>
            </a:r>
            <a:r>
              <a:rPr lang="en-US" sz="2000" dirty="0" smtClean="0"/>
              <a:t> </a:t>
            </a:r>
            <a:r>
              <a:rPr lang="en-US" sz="2000" dirty="0" err="1" smtClean="0"/>
              <a:t>menunda</a:t>
            </a:r>
            <a:r>
              <a:rPr lang="en-US" sz="2000" dirty="0" smtClean="0"/>
              <a:t> </a:t>
            </a:r>
            <a:r>
              <a:rPr lang="en-US" sz="2000" dirty="0" err="1" smtClean="0"/>
              <a:t>semua</a:t>
            </a:r>
            <a:r>
              <a:rPr lang="en-US" sz="2000" dirty="0" smtClean="0"/>
              <a:t> </a:t>
            </a:r>
            <a:r>
              <a:rPr lang="en-US" sz="2000" dirty="0" err="1" smtClean="0"/>
              <a:t>kegiatan</a:t>
            </a:r>
            <a:r>
              <a:rPr lang="en-US" sz="2000" dirty="0" smtClean="0"/>
              <a:t> </a:t>
            </a:r>
            <a:r>
              <a:rPr lang="en-US" sz="2000" dirty="0" err="1" smtClean="0"/>
              <a:t>sekolah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beralih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belajar</a:t>
            </a:r>
            <a:r>
              <a:rPr lang="en-US" sz="2000" dirty="0" smtClean="0"/>
              <a:t> daring/</a:t>
            </a:r>
            <a:r>
              <a:rPr lang="en-US" sz="2000" dirty="0" err="1" smtClean="0"/>
              <a:t>pembelajaran</a:t>
            </a:r>
            <a:r>
              <a:rPr lang="en-US" sz="2000" dirty="0" smtClean="0"/>
              <a:t> </a:t>
            </a:r>
            <a:r>
              <a:rPr lang="en-US" sz="2000" dirty="0" err="1" smtClean="0"/>
              <a:t>jarak</a:t>
            </a:r>
            <a:r>
              <a:rPr lang="en-US" sz="2000" dirty="0" smtClean="0"/>
              <a:t> </a:t>
            </a:r>
            <a:r>
              <a:rPr lang="en-US" sz="2000" dirty="0" err="1" smtClean="0"/>
              <a:t>jauh</a:t>
            </a:r>
            <a:r>
              <a:rPr lang="en-US" sz="2000" dirty="0" smtClean="0"/>
              <a:t> di </a:t>
            </a:r>
            <a:r>
              <a:rPr lang="en-US" sz="2000" dirty="0" err="1" smtClean="0"/>
              <a:t>rumah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1400" dirty="0"/>
              <a:t>&lt;</a:t>
            </a:r>
            <a:r>
              <a:rPr lang="en-US" sz="1400" dirty="0" err="1" smtClean="0"/>
              <a:t>sumber</a:t>
            </a:r>
            <a:r>
              <a:rPr lang="en-US" sz="1400" dirty="0" smtClean="0"/>
              <a:t>: </a:t>
            </a:r>
            <a:r>
              <a:rPr lang="en-US" sz="1400" i="1" dirty="0" smtClean="0">
                <a:hlinkClick r:id="rId3"/>
              </a:rPr>
              <a:t>https://kemlu.go.id/brussels/id/news/6349/kebijakan-pemerintah-republik-indonesia-terkait-wabah-covid-19</a:t>
            </a:r>
            <a:r>
              <a:rPr lang="en-US" sz="1400" i="1" dirty="0" smtClean="0"/>
              <a:t>&gt;</a:t>
            </a:r>
            <a:endParaRPr lang="en-US" sz="1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5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701" y="808193"/>
            <a:ext cx="11031829" cy="551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K13 Madrasah </a:t>
            </a:r>
            <a:r>
              <a:rPr lang="en-US" sz="2400" dirty="0" err="1" smtClean="0"/>
              <a:t>Tsanawiyah</a:t>
            </a:r>
            <a:r>
              <a:rPr lang="en-US" sz="2400" dirty="0" smtClean="0"/>
              <a:t>  </a:t>
            </a:r>
            <a:br>
              <a:rPr lang="en-US" sz="2400" dirty="0" smtClean="0"/>
            </a:br>
            <a:r>
              <a:rPr lang="en-US" sz="2400" dirty="0" smtClean="0"/>
              <a:t>[PENGETAHUAN KI-3]</a:t>
            </a:r>
          </a:p>
          <a:p>
            <a:pPr marL="0" indent="0">
              <a:buNone/>
            </a:pP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r>
              <a:rPr lang="en-US" sz="2400" dirty="0" smtClean="0"/>
              <a:t> (HPH) per KD = Rata – rata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Tengah Semester (HPTS) =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perolehan</a:t>
            </a:r>
            <a:r>
              <a:rPr lang="en-US" sz="2400" dirty="0" smtClean="0"/>
              <a:t> </a:t>
            </a:r>
            <a:r>
              <a:rPr lang="en-US" sz="2400" dirty="0" err="1" smtClean="0"/>
              <a:t>tengah</a:t>
            </a:r>
            <a:r>
              <a:rPr lang="en-US" sz="2400" dirty="0" smtClean="0"/>
              <a:t> semester</a:t>
            </a:r>
          </a:p>
          <a:p>
            <a:pPr marL="0" indent="0">
              <a:buNone/>
            </a:pP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Semester (HPAS) =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perolehan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semester </a:t>
            </a:r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Mata </a:t>
            </a:r>
            <a:r>
              <a:rPr lang="en-US" sz="2400" dirty="0" err="1" smtClean="0"/>
              <a:t>Pelajaran</a:t>
            </a:r>
            <a:r>
              <a:rPr lang="en-US" sz="2400" dirty="0" smtClean="0"/>
              <a:t> = (2xHPH + HPTS + HPAS) / 4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=&gt; SKJPI </a:t>
            </a:r>
            <a:r>
              <a:rPr lang="en-US" sz="2400" dirty="0" err="1" smtClean="0"/>
              <a:t>Nomor</a:t>
            </a:r>
            <a:r>
              <a:rPr lang="en-US" sz="2400" dirty="0" smtClean="0"/>
              <a:t> 5162 </a:t>
            </a:r>
            <a:r>
              <a:rPr lang="en-US" sz="2400" dirty="0" err="1" smtClean="0"/>
              <a:t>Tahun</a:t>
            </a:r>
            <a:r>
              <a:rPr lang="en-US" sz="2400" dirty="0" smtClean="0"/>
              <a:t> 2018 (</a:t>
            </a:r>
            <a:r>
              <a:rPr lang="en-US" sz="2400" dirty="0" err="1" smtClean="0"/>
              <a:t>halaman</a:t>
            </a:r>
            <a:r>
              <a:rPr lang="en-US" sz="2400" dirty="0" smtClean="0"/>
              <a:t> 61,62,63)</a:t>
            </a:r>
          </a:p>
          <a:p>
            <a:pPr marL="0" indent="0">
              <a:buNone/>
            </a:pPr>
            <a:r>
              <a:rPr lang="en-US" sz="2400" dirty="0" smtClean="0"/>
              <a:t>[KETERAMPILAN KI-4]</a:t>
            </a:r>
          </a:p>
          <a:p>
            <a:pPr marL="0" indent="0">
              <a:buNone/>
            </a:pP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r>
              <a:rPr lang="en-US" sz="2400" dirty="0" smtClean="0"/>
              <a:t> (HPH) per KD = </a:t>
            </a:r>
            <a:r>
              <a:rPr lang="en-US" sz="2400" dirty="0" err="1" smtClean="0"/>
              <a:t>nilai</a:t>
            </a:r>
            <a:r>
              <a:rPr lang="en-US" sz="2400" dirty="0" smtClean="0"/>
              <a:t> optimum </a:t>
            </a:r>
            <a:r>
              <a:rPr lang="en-US" sz="2400" dirty="0" err="1" smtClean="0"/>
              <a:t>atau</a:t>
            </a:r>
            <a:r>
              <a:rPr lang="en-US" sz="2400" dirty="0" smtClean="0"/>
              <a:t> rata – rata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harian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Mata </a:t>
            </a:r>
            <a:r>
              <a:rPr lang="en-US" sz="2400" dirty="0" err="1" smtClean="0"/>
              <a:t>Pelajaran</a:t>
            </a:r>
            <a:r>
              <a:rPr lang="en-US" sz="2400" dirty="0" smtClean="0"/>
              <a:t> = Rata – rata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seluruh</a:t>
            </a:r>
            <a:r>
              <a:rPr lang="en-US" sz="2400" dirty="0" smtClean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akhir</a:t>
            </a:r>
            <a:r>
              <a:rPr lang="en-US" sz="2400" dirty="0" smtClean="0"/>
              <a:t> KD</a:t>
            </a:r>
          </a:p>
          <a:p>
            <a:pPr marL="0" indent="0">
              <a:buNone/>
            </a:pPr>
            <a:r>
              <a:rPr lang="en-US" sz="2400" dirty="0"/>
              <a:t>	=&gt; SKJPI </a:t>
            </a:r>
            <a:r>
              <a:rPr lang="en-US" sz="2400" dirty="0" err="1"/>
              <a:t>Nomor</a:t>
            </a:r>
            <a:r>
              <a:rPr lang="en-US" sz="2400" dirty="0"/>
              <a:t> 5162 </a:t>
            </a:r>
            <a:r>
              <a:rPr lang="en-US" sz="2400" dirty="0" err="1"/>
              <a:t>Tahun</a:t>
            </a:r>
            <a:r>
              <a:rPr lang="en-US" sz="2400" dirty="0"/>
              <a:t> 2018 (</a:t>
            </a:r>
            <a:r>
              <a:rPr lang="en-US" sz="2400" dirty="0" err="1"/>
              <a:t>halaman</a:t>
            </a:r>
            <a:r>
              <a:rPr lang="en-US" sz="2400" dirty="0"/>
              <a:t> </a:t>
            </a:r>
            <a:r>
              <a:rPr lang="en-US" sz="2400" dirty="0" smtClean="0"/>
              <a:t>65,66)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422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Implementasi</a:t>
            </a:r>
            <a:r>
              <a:rPr lang="en-US" b="1" dirty="0" smtClean="0"/>
              <a:t> </a:t>
            </a:r>
            <a:r>
              <a:rPr lang="en-US" b="1" dirty="0" err="1" smtClean="0"/>
              <a:t>Sistem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Hasil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765"/>
            <a:ext cx="10515600" cy="569845"/>
          </a:xfrm>
        </p:spPr>
        <p:txBody>
          <a:bodyPr/>
          <a:lstStyle/>
          <a:p>
            <a:r>
              <a:rPr lang="en-US" dirty="0" smtClean="0"/>
              <a:t>SD </a:t>
            </a:r>
            <a:r>
              <a:rPr lang="en-US" dirty="0" err="1" smtClean="0"/>
              <a:t>Muhammadiyah</a:t>
            </a:r>
            <a:r>
              <a:rPr lang="en-US" dirty="0" smtClean="0"/>
              <a:t> </a:t>
            </a:r>
            <a:r>
              <a:rPr lang="en-US" dirty="0" err="1" smtClean="0"/>
              <a:t>Bendo</a:t>
            </a:r>
            <a:r>
              <a:rPr lang="en-US" dirty="0" smtClean="0"/>
              <a:t> </a:t>
            </a:r>
            <a:r>
              <a:rPr lang="en-US" dirty="0" err="1" smtClean="0"/>
              <a:t>Kulon</a:t>
            </a:r>
            <a:r>
              <a:rPr lang="en-US" dirty="0" smtClean="0"/>
              <a:t> </a:t>
            </a:r>
            <a:r>
              <a:rPr lang="en-US" dirty="0" err="1" smtClean="0"/>
              <a:t>Progo</a:t>
            </a:r>
            <a:r>
              <a:rPr lang="en-US" dirty="0" smtClean="0"/>
              <a:t> =&gt; 12 </a:t>
            </a:r>
            <a:r>
              <a:rPr lang="en-US" dirty="0" err="1" smtClean="0"/>
              <a:t>Januari</a:t>
            </a:r>
            <a:r>
              <a:rPr lang="en-US" dirty="0" smtClean="0"/>
              <a:t> 2021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5477"/>
            <a:ext cx="4746133" cy="3505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44" y="2175477"/>
            <a:ext cx="6126856" cy="2936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395" y="1975610"/>
            <a:ext cx="3017605" cy="40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995" y="473345"/>
            <a:ext cx="9761113" cy="1136514"/>
          </a:xfrm>
        </p:spPr>
        <p:txBody>
          <a:bodyPr>
            <a:normAutofit/>
          </a:bodyPr>
          <a:lstStyle/>
          <a:p>
            <a:r>
              <a:rPr lang="en-US" dirty="0" smtClean="0"/>
              <a:t>DATA PENILAIAN KELAS 5 SD MUHAMMADIYAH BENDO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=&gt; </a:t>
            </a:r>
            <a:r>
              <a:rPr lang="en-US" dirty="0" err="1" smtClean="0"/>
              <a:t>ada</a:t>
            </a:r>
            <a:r>
              <a:rPr lang="en-US" dirty="0" smtClean="0"/>
              <a:t> 9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r>
              <a:rPr lang="en-US" dirty="0" smtClean="0"/>
              <a:t> =&gt; K13 SD, SMP DAN SMA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" y="1793897"/>
            <a:ext cx="12174896" cy="47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0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3" y="1028700"/>
            <a:ext cx="11734800" cy="58293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994007" cy="1162654"/>
          </a:xfrm>
        </p:spPr>
        <p:txBody>
          <a:bodyPr>
            <a:normAutofit/>
          </a:bodyPr>
          <a:lstStyle/>
          <a:p>
            <a:r>
              <a:rPr lang="en-US" dirty="0" err="1" smtClean="0"/>
              <a:t>Pengetahuan</a:t>
            </a:r>
            <a:r>
              <a:rPr lang="en-US" dirty="0" smtClean="0"/>
              <a:t> KI-3 =&gt; </a:t>
            </a:r>
            <a:r>
              <a:rPr lang="en-US" dirty="0" err="1" smtClean="0"/>
              <a:t>Bahasa</a:t>
            </a:r>
            <a:r>
              <a:rPr lang="en-US" dirty="0" smtClean="0"/>
              <a:t> Indonesia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92" y="291944"/>
            <a:ext cx="7667625" cy="200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63" y="2414411"/>
            <a:ext cx="8381732" cy="43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45"/>
            <a:ext cx="12353925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84" y="2740441"/>
            <a:ext cx="9881182" cy="39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5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7" y="277030"/>
            <a:ext cx="115062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4" y="2558737"/>
            <a:ext cx="118205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6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6741"/>
            <a:ext cx="12192000" cy="235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62" y="1906072"/>
            <a:ext cx="5978077" cy="48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946265" cy="1162654"/>
          </a:xfrm>
        </p:spPr>
        <p:txBody>
          <a:bodyPr/>
          <a:lstStyle/>
          <a:p>
            <a:r>
              <a:rPr lang="en-US" dirty="0" err="1" smtClean="0"/>
              <a:t>Keterampilan</a:t>
            </a:r>
            <a:r>
              <a:rPr lang="en-US" dirty="0" smtClean="0"/>
              <a:t> KI-4 =&gt; K-</a:t>
            </a:r>
            <a:r>
              <a:rPr lang="en-US" dirty="0" err="1" smtClean="0"/>
              <a:t>PPkn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00187"/>
            <a:ext cx="116967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8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45"/>
            <a:ext cx="12192000" cy="255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7" y="2864637"/>
            <a:ext cx="8308886" cy="38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Dampak</a:t>
            </a:r>
            <a:r>
              <a:rPr lang="en-US" sz="2800" dirty="0" smtClean="0"/>
              <a:t> </a:t>
            </a:r>
            <a:r>
              <a:rPr lang="en-US" sz="2800" dirty="0" err="1" smtClean="0"/>
              <a:t>Kebijakan</a:t>
            </a:r>
            <a:r>
              <a:rPr lang="en-US" sz="2800" dirty="0" smtClean="0"/>
              <a:t> </a:t>
            </a:r>
            <a:r>
              <a:rPr lang="en-US" sz="2800" dirty="0" err="1" smtClean="0"/>
              <a:t>Pemerintah</a:t>
            </a:r>
            <a:r>
              <a:rPr lang="en-US" sz="2800" dirty="0" smtClean="0"/>
              <a:t> 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45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disekolah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Guru </a:t>
            </a:r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objektif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Guru </a:t>
            </a:r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Guru </a:t>
            </a:r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mengumpulkan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pihak</a:t>
            </a:r>
            <a:r>
              <a:rPr lang="en-US" dirty="0" smtClean="0"/>
              <a:t> guru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Kesulitan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penyerahan</a:t>
            </a:r>
            <a:r>
              <a:rPr lang="en-US" dirty="0" smtClean="0"/>
              <a:t> </a:t>
            </a:r>
            <a:r>
              <a:rPr lang="en-US" dirty="0" err="1" smtClean="0"/>
              <a:t>rapor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r>
              <a:rPr lang="en-US" sz="1500" dirty="0" smtClean="0"/>
              <a:t>&lt;</a:t>
            </a:r>
            <a:r>
              <a:rPr lang="en-US" sz="1500" dirty="0" err="1" smtClean="0"/>
              <a:t>sumber</a:t>
            </a:r>
            <a:r>
              <a:rPr lang="en-US" sz="1500" dirty="0" smtClean="0"/>
              <a:t>:  </a:t>
            </a:r>
            <a:r>
              <a:rPr lang="en-US" sz="1500" i="1" dirty="0" smtClean="0">
                <a:hlinkClick r:id="rId2"/>
              </a:rPr>
              <a:t>https://id.cips-indonesia.org/post/mengkaji-hambatan-pembelajaran-jarak-jauhdi-indonesia-di-masa-covid-19</a:t>
            </a:r>
            <a:r>
              <a:rPr lang="en-US" sz="1500" dirty="0" smtClean="0"/>
              <a:t>&gt; </a:t>
            </a:r>
            <a:endParaRPr lang="en-US" dirty="0"/>
          </a:p>
          <a:p>
            <a:pPr marL="0" indent="0">
              <a:buNone/>
            </a:pPr>
            <a:r>
              <a:rPr lang="en-US" sz="1500" dirty="0" smtClean="0"/>
              <a:t>&lt;</a:t>
            </a:r>
            <a:r>
              <a:rPr lang="en-US" sz="1500" dirty="0" err="1" smtClean="0"/>
              <a:t>sumber</a:t>
            </a:r>
            <a:r>
              <a:rPr lang="en-US" sz="1500" dirty="0" smtClean="0"/>
              <a:t>:  </a:t>
            </a:r>
            <a:r>
              <a:rPr lang="en-US" sz="1500" i="1" dirty="0" smtClean="0">
                <a:hlinkClick r:id="rId3"/>
              </a:rPr>
              <a:t>https://www.antaranews.com/berita/1854896/guru-selama-daring-sulit-beri-penilaian-objektif-ke-siswa</a:t>
            </a:r>
            <a:r>
              <a:rPr lang="en-US" sz="1500" dirty="0" smtClean="0"/>
              <a:t>&gt;</a:t>
            </a:r>
          </a:p>
          <a:p>
            <a:pPr marL="0" indent="0">
              <a:buNone/>
            </a:pPr>
            <a:r>
              <a:rPr lang="en-US" sz="1500" dirty="0" smtClean="0"/>
              <a:t>&lt;</a:t>
            </a:r>
            <a:r>
              <a:rPr lang="en-US" sz="1500" dirty="0" err="1" smtClean="0"/>
              <a:t>sumber</a:t>
            </a:r>
            <a:r>
              <a:rPr lang="en-US" sz="1500" dirty="0" smtClean="0"/>
              <a:t>:  </a:t>
            </a:r>
            <a:r>
              <a:rPr lang="en-US" sz="1500" i="1" dirty="0" smtClean="0">
                <a:hlinkClick r:id="rId4"/>
              </a:rPr>
              <a:t>https://mediaindonesia.com/opini/322254/penilaian-dan-angka-rapor-pembelajaran-daring</a:t>
            </a:r>
            <a:r>
              <a:rPr lang="en-US" sz="1500" i="1" dirty="0" smtClean="0"/>
              <a:t>&gt; </a:t>
            </a:r>
          </a:p>
          <a:p>
            <a:pPr marL="0" indent="0">
              <a:buNone/>
            </a:pPr>
            <a:r>
              <a:rPr lang="en-US" sz="1500" dirty="0" smtClean="0"/>
              <a:t>&lt;</a:t>
            </a:r>
            <a:r>
              <a:rPr lang="en-US" sz="1500" dirty="0" err="1" smtClean="0"/>
              <a:t>sumber</a:t>
            </a:r>
            <a:r>
              <a:rPr lang="en-US" sz="1500" dirty="0" smtClean="0"/>
              <a:t>:  </a:t>
            </a:r>
            <a:r>
              <a:rPr lang="en-US" sz="1500" i="1" dirty="0" smtClean="0">
                <a:hlinkClick r:id="rId5"/>
              </a:rPr>
              <a:t>https://republika.co.id/berita/qcf71f314/berbagai-cara-guru-hantarkan-rapot-di-masa-pandemi</a:t>
            </a:r>
            <a:r>
              <a:rPr lang="en-US" sz="1500" dirty="0" smtClean="0"/>
              <a:t>&gt; </a:t>
            </a:r>
            <a:r>
              <a:rPr lang="en-US" sz="1500" i="1" dirty="0" smtClean="0"/>
              <a:t> </a:t>
            </a:r>
            <a:endParaRPr lang="en-US" sz="1500" dirty="0" smtClean="0"/>
          </a:p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72482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044"/>
            <a:ext cx="124872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4" y="1923244"/>
            <a:ext cx="9253025" cy="47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4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186115" cy="80685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Kesimpulan</a:t>
            </a:r>
            <a:r>
              <a:rPr lang="en-US" sz="2800" dirty="0" smtClean="0"/>
              <a:t> </a:t>
            </a:r>
            <a:r>
              <a:rPr lang="en-US" sz="2800" dirty="0" err="1" smtClean="0"/>
              <a:t>Percobaan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Data SD </a:t>
            </a:r>
            <a:r>
              <a:rPr lang="en-US" sz="2800" dirty="0" err="1" smtClean="0"/>
              <a:t>Muhammadiyah</a:t>
            </a:r>
            <a:r>
              <a:rPr lang="en-US" sz="2800" dirty="0" smtClean="0"/>
              <a:t> </a:t>
            </a:r>
            <a:r>
              <a:rPr lang="en-US" sz="2800" dirty="0" err="1" smtClean="0"/>
              <a:t>Bendo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1978"/>
            <a:ext cx="10515600" cy="2424403"/>
          </a:xfrm>
        </p:spPr>
        <p:txBody>
          <a:bodyPr/>
          <a:lstStyle/>
          <a:p>
            <a:r>
              <a:rPr lang="en-US" dirty="0" smtClean="0"/>
              <a:t>Dari 8 Mata </a:t>
            </a:r>
            <a:r>
              <a:rPr lang="en-US" dirty="0" err="1" smtClean="0"/>
              <a:t>Pelajaran</a:t>
            </a:r>
            <a:r>
              <a:rPr lang="en-US" dirty="0" smtClean="0"/>
              <a:t> yang </a:t>
            </a:r>
            <a:r>
              <a:rPr lang="en-US" dirty="0" err="1" smtClean="0"/>
              <a:t>diuji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persis</a:t>
            </a:r>
            <a:r>
              <a:rPr lang="en-US" dirty="0" smtClean="0"/>
              <a:t>, </a:t>
            </a:r>
            <a:r>
              <a:rPr lang="en-US" dirty="0" err="1" smtClean="0"/>
              <a:t>kecuali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keliru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keterampilan</a:t>
            </a:r>
            <a:r>
              <a:rPr lang="en-US" dirty="0" smtClean="0"/>
              <a:t>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Indonesia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 smtClean="0"/>
              <a:t> Muhammad </a:t>
            </a:r>
            <a:r>
              <a:rPr lang="en-US" dirty="0" err="1" smtClean="0"/>
              <a:t>Ilham</a:t>
            </a:r>
            <a:r>
              <a:rPr lang="en-US" dirty="0" smtClean="0"/>
              <a:t> </a:t>
            </a:r>
            <a:r>
              <a:rPr lang="en-US" dirty="0" err="1" smtClean="0"/>
              <a:t>Syarifudin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Sistem</a:t>
            </a:r>
            <a:r>
              <a:rPr lang="en-US" dirty="0" smtClean="0"/>
              <a:t> Valid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 =&gt; 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3560964"/>
            <a:ext cx="1141095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4589238"/>
            <a:ext cx="113061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5006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Telaah</a:t>
            </a:r>
            <a:r>
              <a:rPr lang="en-US" sz="3600" dirty="0" smtClean="0"/>
              <a:t> </a:t>
            </a:r>
            <a:r>
              <a:rPr lang="en-US" sz="3600" dirty="0" err="1" smtClean="0"/>
              <a:t>Perbandingan</a:t>
            </a:r>
            <a:r>
              <a:rPr lang="en-US" sz="3600" dirty="0" smtClean="0"/>
              <a:t> </a:t>
            </a:r>
            <a:r>
              <a:rPr lang="en-US" sz="3600" dirty="0" err="1" smtClean="0"/>
              <a:t>Hitung</a:t>
            </a:r>
            <a:r>
              <a:rPr lang="en-US" sz="3600" dirty="0" smtClean="0"/>
              <a:t> Manual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4" y="600443"/>
            <a:ext cx="11668125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3" y="1450273"/>
            <a:ext cx="11477625" cy="14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6546" y="1134353"/>
            <a:ext cx="39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REKAP NILAI PER KD ADALAH “SAMA”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441" y="3049748"/>
            <a:ext cx="1096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HITUNG MANUAL KALKULATOR MENGACU PADA RUMUS NILAI AKHIR = RATA – RATA SELURUH KD  </a:t>
            </a:r>
          </a:p>
          <a:p>
            <a:r>
              <a:rPr lang="en-US" dirty="0" err="1" smtClean="0"/>
              <a:t>Sumber</a:t>
            </a:r>
            <a:r>
              <a:rPr lang="en-US" dirty="0" smtClean="0"/>
              <a:t> =&gt; SKJPI </a:t>
            </a:r>
            <a:r>
              <a:rPr lang="en-US" dirty="0"/>
              <a:t>No 5161 </a:t>
            </a:r>
            <a:r>
              <a:rPr lang="en-US" dirty="0" err="1"/>
              <a:t>Tahun</a:t>
            </a:r>
            <a:r>
              <a:rPr lang="en-US" dirty="0"/>
              <a:t> 2018 (</a:t>
            </a:r>
            <a:r>
              <a:rPr lang="en-US" dirty="0" err="1"/>
              <a:t>halaman</a:t>
            </a:r>
            <a:r>
              <a:rPr lang="en-US" dirty="0"/>
              <a:t> 60</a:t>
            </a:r>
            <a:r>
              <a:rPr lang="en-US" dirty="0" smtClean="0"/>
              <a:t>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Revisi</a:t>
            </a:r>
            <a:r>
              <a:rPr lang="en-US" dirty="0"/>
              <a:t> SD 2016 (</a:t>
            </a:r>
            <a:r>
              <a:rPr lang="en-US" dirty="0" err="1"/>
              <a:t>halaman</a:t>
            </a:r>
            <a:r>
              <a:rPr lang="en-US" dirty="0"/>
              <a:t> 58 </a:t>
            </a:r>
            <a:r>
              <a:rPr lang="en-US" dirty="0" err="1"/>
              <a:t>bagian</a:t>
            </a:r>
            <a:r>
              <a:rPr lang="en-US" dirty="0"/>
              <a:t> b)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440" y="3701535"/>
            <a:ext cx="1096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Diketahui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nilai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setiap</a:t>
            </a:r>
            <a:r>
              <a:rPr lang="en-US" dirty="0" smtClean="0">
                <a:solidFill>
                  <a:srgbClr val="FF0000"/>
                </a:solidFill>
              </a:rPr>
              <a:t> KD Muhammad </a:t>
            </a:r>
            <a:r>
              <a:rPr lang="en-US" dirty="0" err="1" smtClean="0">
                <a:solidFill>
                  <a:srgbClr val="FF0000"/>
                </a:solidFill>
              </a:rPr>
              <a:t>Ilham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Sarifuddin</a:t>
            </a:r>
            <a:r>
              <a:rPr lang="en-US" dirty="0" smtClean="0">
                <a:solidFill>
                  <a:srgbClr val="FF0000"/>
                </a:solidFill>
              </a:rPr>
              <a:t> = [85,82,82,87,82] = </a:t>
            </a:r>
            <a:r>
              <a:rPr lang="en-US" dirty="0" err="1" smtClean="0">
                <a:solidFill>
                  <a:srgbClr val="FF0000"/>
                </a:solidFill>
              </a:rPr>
              <a:t>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5 data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440" y="4327564"/>
            <a:ext cx="1150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Nilai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akhir</a:t>
            </a:r>
            <a:r>
              <a:rPr lang="en-US" dirty="0" smtClean="0">
                <a:solidFill>
                  <a:srgbClr val="FF0000"/>
                </a:solidFill>
              </a:rPr>
              <a:t> = (85 + 82 + 82 + 87 + 82) / 5 =			83,6 =&gt; </a:t>
            </a:r>
            <a:r>
              <a:rPr lang="en-US" dirty="0" err="1" smtClean="0">
                <a:solidFill>
                  <a:srgbClr val="FF0000"/>
                </a:solidFill>
              </a:rPr>
              <a:t>dibulatkan</a:t>
            </a:r>
            <a:r>
              <a:rPr lang="en-US" dirty="0" smtClean="0">
                <a:solidFill>
                  <a:srgbClr val="FF0000"/>
                </a:solidFill>
              </a:rPr>
              <a:t> 84  (</a:t>
            </a:r>
            <a:r>
              <a:rPr lang="en-US" dirty="0" err="1" smtClean="0">
                <a:solidFill>
                  <a:srgbClr val="FF0000"/>
                </a:solidFill>
              </a:rPr>
              <a:t>sesuai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Panduan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pembulatan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98" y="4162853"/>
            <a:ext cx="2049687" cy="2485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42303"/>
          <a:stretch/>
        </p:blipFill>
        <p:spPr>
          <a:xfrm>
            <a:off x="6561785" y="5051382"/>
            <a:ext cx="5385887" cy="13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443" y="666527"/>
            <a:ext cx="10515600" cy="127818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DATA NILAI SMPN 177 JAKARTA =&gt; B.INDONESIA, SENI BUDAYA, </a:t>
            </a:r>
            <a:r>
              <a:rPr lang="en-US" dirty="0"/>
              <a:t>B.INGGRIS </a:t>
            </a:r>
            <a:endParaRPr lang="en-US" dirty="0" smtClean="0"/>
          </a:p>
          <a:p>
            <a:r>
              <a:rPr lang="en-US" sz="1800" dirty="0" smtClean="0"/>
              <a:t>(</a:t>
            </a:r>
            <a:r>
              <a:rPr lang="en-US" sz="1800" dirty="0" err="1" smtClean="0"/>
              <a:t>sumber</a:t>
            </a:r>
            <a:r>
              <a:rPr lang="en-US" sz="1800" dirty="0" smtClean="0"/>
              <a:t>: https</a:t>
            </a:r>
            <a:r>
              <a:rPr lang="en-US" sz="1800" dirty="0"/>
              <a:t>://docplayer.info/46810871-Daftar-nilai-mata-pelajaran-bahasa-inggris-kelas-semester-7a-umum-ganjil-kkm-75-2-rnuh-uts-uas-4-nilai-rapor.html)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92" y="1830342"/>
            <a:ext cx="10391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4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4" y="685063"/>
            <a:ext cx="5479222" cy="3550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136" y="1844161"/>
            <a:ext cx="576016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9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457200"/>
            <a:ext cx="11858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3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3" y="231282"/>
            <a:ext cx="10733904" cy="1829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" y="2341741"/>
            <a:ext cx="114109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26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66" y="356181"/>
            <a:ext cx="10410825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0" y="1671436"/>
            <a:ext cx="115728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73" y="666526"/>
            <a:ext cx="10515600" cy="3171378"/>
          </a:xfrm>
        </p:spPr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percobaan</a:t>
            </a:r>
            <a:r>
              <a:rPr lang="en-US" dirty="0" smtClean="0"/>
              <a:t> data </a:t>
            </a:r>
            <a:r>
              <a:rPr lang="en-US" dirty="0" err="1" smtClean="0"/>
              <a:t>penilaian</a:t>
            </a:r>
            <a:r>
              <a:rPr lang="en-US" dirty="0" smtClean="0"/>
              <a:t> SMPN 177 Jakarta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pelajaran</a:t>
            </a:r>
            <a:r>
              <a:rPr lang="en-US" dirty="0" smtClean="0"/>
              <a:t> </a:t>
            </a:r>
            <a:r>
              <a:rPr lang="en-US" dirty="0" err="1" smtClean="0"/>
              <a:t>B.Indonesia</a:t>
            </a:r>
            <a:r>
              <a:rPr lang="en-US" dirty="0" smtClean="0"/>
              <a:t>, </a:t>
            </a:r>
            <a:r>
              <a:rPr lang="en-US" dirty="0" err="1" smtClean="0"/>
              <a:t>B.Inggris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Seni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persis</a:t>
            </a:r>
            <a:r>
              <a:rPr lang="en-US" dirty="0" smtClean="0"/>
              <a:t>, </a:t>
            </a:r>
            <a:r>
              <a:rPr lang="en-US" dirty="0" err="1" smtClean="0"/>
              <a:t>kecuali</a:t>
            </a:r>
            <a:r>
              <a:rPr lang="en-US" dirty="0" smtClean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 smtClean="0"/>
              <a:t> Data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Inggris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Kanaya</a:t>
            </a:r>
            <a:r>
              <a:rPr lang="en-US" dirty="0" smtClean="0"/>
              <a:t> </a:t>
            </a:r>
            <a:r>
              <a:rPr lang="en-US" dirty="0" err="1" smtClean="0"/>
              <a:t>Sinar</a:t>
            </a:r>
            <a:r>
              <a:rPr lang="en-US" dirty="0" smtClean="0"/>
              <a:t> </a:t>
            </a:r>
            <a:r>
              <a:rPr lang="en-US" dirty="0" err="1" smtClean="0"/>
              <a:t>Sinta</a:t>
            </a:r>
            <a:r>
              <a:rPr lang="en-US" dirty="0" smtClean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87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86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Valid =&gt; 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3" y="4224270"/>
            <a:ext cx="10334625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6" y="4988953"/>
            <a:ext cx="10724211" cy="4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12" y="563496"/>
            <a:ext cx="10515600" cy="1213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percobaan</a:t>
            </a:r>
            <a:r>
              <a:rPr lang="en-US" dirty="0" smtClean="0"/>
              <a:t> </a:t>
            </a:r>
            <a:r>
              <a:rPr lang="en-US" dirty="0" err="1" smtClean="0"/>
              <a:t>hitung</a:t>
            </a:r>
            <a:r>
              <a:rPr lang="en-US" dirty="0" smtClean="0"/>
              <a:t> manual slide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kroscek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manual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penyamaan</a:t>
            </a:r>
            <a:r>
              <a:rPr lang="en-US" dirty="0" smtClean="0"/>
              <a:t> </a:t>
            </a:r>
            <a:r>
              <a:rPr lang="en-US" dirty="0" err="1" smtClean="0"/>
              <a:t>rincian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KD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9" y="1905269"/>
            <a:ext cx="10334625" cy="3429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8924" y="3690917"/>
            <a:ext cx="10515600" cy="1808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Merujuk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SKJPI No 5162 </a:t>
            </a:r>
            <a:r>
              <a:rPr lang="en-US" sz="2000" dirty="0" err="1" smtClean="0"/>
              <a:t>Tahun</a:t>
            </a:r>
            <a:r>
              <a:rPr lang="en-US" sz="2000" dirty="0" smtClean="0"/>
              <a:t> 2018 (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63),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akhir</a:t>
            </a:r>
            <a:r>
              <a:rPr lang="en-US" sz="2000" dirty="0" smtClean="0"/>
              <a:t> </a:t>
            </a:r>
            <a:r>
              <a:rPr lang="en-US" sz="2000" dirty="0" err="1" smtClean="0"/>
              <a:t>mata</a:t>
            </a:r>
            <a:r>
              <a:rPr lang="en-US" sz="2000" dirty="0" smtClean="0"/>
              <a:t> </a:t>
            </a:r>
            <a:r>
              <a:rPr lang="en-US" sz="2000" dirty="0" err="1" smtClean="0"/>
              <a:t>pelajaran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((2 x HPH) + HPTS + HPAS) /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HPH = rata – rata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harian</a:t>
            </a:r>
            <a:r>
              <a:rPr lang="en-US" sz="2000" dirty="0" smtClean="0"/>
              <a:t> = (84 + 85 + 78 + 90)/4 =  84,25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akhir</a:t>
            </a:r>
            <a:r>
              <a:rPr lang="en-US" sz="2000" dirty="0" smtClean="0"/>
              <a:t> = ((2 x 84,25) + 94 + 83 ) / 4 = 86,376 =&gt; 86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8" y="2312878"/>
            <a:ext cx="10447316" cy="1181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791" y="3494107"/>
            <a:ext cx="1684181" cy="19544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410" y="3494107"/>
            <a:ext cx="1313913" cy="2980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08" y="5520643"/>
            <a:ext cx="70770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7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Solusi</a:t>
            </a:r>
            <a:r>
              <a:rPr lang="en-US" sz="2800" dirty="0"/>
              <a:t> </a:t>
            </a:r>
            <a:r>
              <a:rPr lang="en-US" sz="2800" dirty="0" err="1" smtClean="0"/>
              <a:t>Kegiatan</a:t>
            </a:r>
            <a:r>
              <a:rPr lang="en-US" sz="2800" dirty="0" smtClean="0"/>
              <a:t> </a:t>
            </a:r>
            <a:r>
              <a:rPr lang="en-US" sz="2800" dirty="0" err="1" smtClean="0"/>
              <a:t>Pembelajaran</a:t>
            </a:r>
            <a:r>
              <a:rPr lang="en-US" sz="2800" dirty="0" smtClean="0"/>
              <a:t> </a:t>
            </a:r>
            <a:r>
              <a:rPr lang="en-US" sz="2800" dirty="0" err="1" smtClean="0"/>
              <a:t>Dampak</a:t>
            </a:r>
            <a:r>
              <a:rPr lang="en-US" sz="2800" dirty="0" smtClean="0"/>
              <a:t> </a:t>
            </a:r>
            <a:r>
              <a:rPr lang="en-US" sz="2800" dirty="0" err="1" smtClean="0"/>
              <a:t>Covid</a:t>
            </a:r>
            <a:r>
              <a:rPr lang="en-US" sz="2800" dirty="0" smtClean="0"/>
              <a:t> 19 yang </a:t>
            </a:r>
            <a:r>
              <a:rPr lang="en-US" sz="2800" dirty="0" err="1" smtClean="0"/>
              <a:t>Sudah</a:t>
            </a:r>
            <a:r>
              <a:rPr lang="en-US" sz="2800" dirty="0" smtClean="0"/>
              <a:t> Ada 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22 November 2020 =&gt; </a:t>
            </a:r>
            <a:r>
              <a:rPr lang="en-US" dirty="0" err="1" smtClean="0"/>
              <a:t>Rilis</a:t>
            </a:r>
            <a:r>
              <a:rPr lang="en-US" dirty="0" smtClean="0"/>
              <a:t> e-</a:t>
            </a:r>
            <a:r>
              <a:rPr lang="en-US" dirty="0" err="1" smtClean="0"/>
              <a:t>Rapor</a:t>
            </a:r>
            <a:r>
              <a:rPr lang="en-US" dirty="0" smtClean="0"/>
              <a:t> SMP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Kemendikbud</a:t>
            </a: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&lt;</a:t>
            </a:r>
            <a:r>
              <a:rPr lang="en-US" sz="1400" dirty="0" err="1" smtClean="0"/>
              <a:t>sumber</a:t>
            </a:r>
            <a:r>
              <a:rPr lang="en-US" sz="1400" dirty="0"/>
              <a:t>: </a:t>
            </a:r>
            <a:r>
              <a:rPr lang="en-US" sz="1400" i="1" dirty="0">
                <a:hlinkClick r:id="rId2"/>
              </a:rPr>
              <a:t>http://ditsmp.kemdikbud.go.id/erapor</a:t>
            </a:r>
            <a:r>
              <a:rPr lang="en-US" sz="1400" i="1" dirty="0" smtClean="0">
                <a:hlinkClick r:id="rId2"/>
              </a:rPr>
              <a:t>/</a:t>
            </a:r>
            <a:r>
              <a:rPr lang="en-US" sz="1400" dirty="0" smtClean="0"/>
              <a:t>&gt;</a:t>
            </a:r>
          </a:p>
          <a:p>
            <a:pPr marL="0" indent="0">
              <a:buNone/>
            </a:pPr>
            <a:r>
              <a:rPr lang="en-US" dirty="0" err="1" smtClean="0"/>
              <a:t>Kelebihan</a:t>
            </a:r>
            <a:r>
              <a:rPr lang="en-US" dirty="0" smtClean="0"/>
              <a:t> =&gt;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terhubung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Data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(DAPODIK)</a:t>
            </a:r>
          </a:p>
          <a:p>
            <a:pPr marL="0" indent="0">
              <a:buNone/>
            </a:pPr>
            <a:r>
              <a:rPr lang="en-US" dirty="0" err="1" smtClean="0"/>
              <a:t>Kekurangan</a:t>
            </a:r>
            <a:r>
              <a:rPr lang="en-US" dirty="0" smtClean="0"/>
              <a:t> (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masa</a:t>
            </a:r>
            <a:r>
              <a:rPr lang="en-US" dirty="0" smtClean="0"/>
              <a:t> </a:t>
            </a:r>
            <a:r>
              <a:rPr lang="en-US" dirty="0" err="1" smtClean="0"/>
              <a:t>pandemi</a:t>
            </a:r>
            <a:r>
              <a:rPr lang="en-US" dirty="0" smtClean="0"/>
              <a:t> </a:t>
            </a:r>
            <a:r>
              <a:rPr lang="en-US" dirty="0" err="1" smtClean="0"/>
              <a:t>Covid</a:t>
            </a:r>
            <a:r>
              <a:rPr lang="en-US" dirty="0" smtClean="0"/>
              <a:t> 19) 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Prosedur</a:t>
            </a:r>
            <a:r>
              <a:rPr lang="en-US" dirty="0" smtClean="0"/>
              <a:t> DAPODIK </a:t>
            </a:r>
            <a:r>
              <a:rPr lang="en-US" sz="2000" dirty="0"/>
              <a:t>(</a:t>
            </a:r>
            <a:r>
              <a:rPr lang="en-US" sz="2000" dirty="0">
                <a:hlinkClick r:id="rId3"/>
              </a:rPr>
              <a:t>https://disdikbud.banyuasinkab.go.id/media/dapodik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/>
              <a:t>)</a:t>
            </a:r>
            <a:endParaRPr lang="en-US" sz="20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a. </a:t>
            </a:r>
            <a:r>
              <a:rPr lang="en-US" dirty="0" err="1" smtClean="0"/>
              <a:t>Sekolah</a:t>
            </a:r>
            <a:r>
              <a:rPr lang="en-US" dirty="0" smtClean="0"/>
              <a:t> =&gt; </a:t>
            </a:r>
            <a:r>
              <a:rPr lang="en-US" dirty="0" err="1" smtClean="0"/>
              <a:t>Nomor</a:t>
            </a:r>
            <a:r>
              <a:rPr lang="en-US" dirty="0" smtClean="0"/>
              <a:t>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r>
              <a:rPr lang="en-US" dirty="0" smtClean="0"/>
              <a:t> =&gt; </a:t>
            </a:r>
            <a:r>
              <a:rPr lang="en-US" dirty="0" err="1" smtClean="0"/>
              <a:t>Pusat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	   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(</a:t>
            </a:r>
            <a:r>
              <a:rPr lang="en-US" dirty="0" err="1" smtClean="0"/>
              <a:t>Pusdatin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b.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NPSN =&gt; </a:t>
            </a:r>
            <a:r>
              <a:rPr lang="en-US" dirty="0" err="1" smtClean="0"/>
              <a:t>Daftar</a:t>
            </a:r>
            <a:r>
              <a:rPr lang="en-US" dirty="0" smtClean="0"/>
              <a:t>/</a:t>
            </a:r>
            <a:r>
              <a:rPr lang="en-US" dirty="0" err="1" smtClean="0"/>
              <a:t>Perbaharui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Dinas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r>
              <a:rPr lang="en-US" dirty="0" smtClean="0"/>
              <a:t> 		     </a:t>
            </a:r>
            <a:r>
              <a:rPr lang="en-US" dirty="0" err="1" smtClean="0"/>
              <a:t>Kabupaten</a:t>
            </a:r>
            <a:r>
              <a:rPr lang="en-US" dirty="0" smtClean="0"/>
              <a:t> </a:t>
            </a:r>
            <a:r>
              <a:rPr lang="en-US" dirty="0" err="1" smtClean="0"/>
              <a:t>setempat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0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PERANCANGAN SISTEM </a:t>
            </a:r>
            <a:r>
              <a:rPr lang="en-US" b="1" dirty="0"/>
              <a:t>INFORMASI PENILAIAN SISWA DALAM BENTUK E-RAPOR DENGAN MENERAPKAN SISTEM PENILAIAN KURIKULUM 2013 KEMENTERIAN PENDIDIKAN DAN KEBUDAYAAN UNTUK MENDUKUNG KEGIATAN  BELAJAR </a:t>
            </a:r>
            <a:br>
              <a:rPr lang="en-US" b="1" dirty="0"/>
            </a:br>
            <a:r>
              <a:rPr lang="en-US" b="1" dirty="0"/>
              <a:t>DARING DIMASA COVID 19 BERBASIS  WEBSITE MENGGUNAKAN </a:t>
            </a:r>
            <a:br>
              <a:rPr lang="en-US" b="1" dirty="0"/>
            </a:br>
            <a:r>
              <a:rPr lang="en-US" b="1" dirty="0"/>
              <a:t>FRAMEWORK  CODEIGNITER 3, JQUERY DAN DATABASE MYSQL </a:t>
            </a:r>
            <a:endParaRPr lang="en-US" b="1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b="1" dirty="0" smtClean="0"/>
              <a:t> </a:t>
            </a:r>
            <a:r>
              <a:rPr lang="en-US" b="1" dirty="0" err="1" smtClean="0"/>
              <a:t>Terlaksana</a:t>
            </a:r>
            <a:r>
              <a:rPr lang="en-US" b="1" dirty="0" smtClean="0"/>
              <a:t> </a:t>
            </a:r>
            <a:r>
              <a:rPr lang="en-US" b="1" dirty="0" err="1" smtClean="0"/>
              <a:t>Sesuai</a:t>
            </a:r>
            <a:r>
              <a:rPr lang="en-US" b="1" dirty="0" smtClean="0"/>
              <a:t> </a:t>
            </a:r>
            <a:r>
              <a:rPr lang="en-US" b="1" dirty="0" err="1" smtClean="0"/>
              <a:t>Rancangan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Tujuan</a:t>
            </a:r>
            <a:endParaRPr lang="en-US" b="1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b="1" dirty="0" smtClean="0"/>
              <a:t> Legal </a:t>
            </a:r>
            <a:r>
              <a:rPr lang="en-US" b="1" dirty="0" err="1" smtClean="0"/>
              <a:t>Sesuai</a:t>
            </a:r>
            <a:r>
              <a:rPr lang="en-US" b="1" dirty="0" smtClean="0"/>
              <a:t> </a:t>
            </a:r>
            <a:r>
              <a:rPr lang="en-US" b="1" dirty="0" err="1" smtClean="0"/>
              <a:t>Pedoman</a:t>
            </a:r>
            <a:r>
              <a:rPr lang="en-US" b="1" dirty="0" smtClean="0"/>
              <a:t> </a:t>
            </a:r>
            <a:r>
              <a:rPr lang="en-US" b="1" dirty="0" err="1" smtClean="0"/>
              <a:t>Penilaian</a:t>
            </a:r>
            <a:r>
              <a:rPr lang="en-US" b="1" dirty="0" smtClean="0"/>
              <a:t> </a:t>
            </a:r>
            <a:r>
              <a:rPr lang="en-US" b="1" dirty="0" err="1" smtClean="0"/>
              <a:t>Resmi</a:t>
            </a:r>
            <a:endParaRPr lang="en-US" b="1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b="1" dirty="0" smtClean="0"/>
              <a:t> Valid </a:t>
            </a:r>
            <a:r>
              <a:rPr lang="en-US" b="1" dirty="0" err="1" smtClean="0"/>
              <a:t>Berdasarkan</a:t>
            </a:r>
            <a:r>
              <a:rPr lang="en-US" b="1" dirty="0" smtClean="0"/>
              <a:t> </a:t>
            </a:r>
            <a:r>
              <a:rPr lang="en-US" b="1" dirty="0" err="1" smtClean="0"/>
              <a:t>Uji</a:t>
            </a:r>
            <a:r>
              <a:rPr lang="en-US" b="1" dirty="0" smtClean="0"/>
              <a:t> </a:t>
            </a:r>
            <a:r>
              <a:rPr lang="en-US" b="1" dirty="0" err="1" smtClean="0"/>
              <a:t>Coba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85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397" y="2644687"/>
            <a:ext cx="5588358" cy="1325563"/>
          </a:xfrm>
        </p:spPr>
        <p:txBody>
          <a:bodyPr>
            <a:noAutofit/>
          </a:bodyPr>
          <a:lstStyle/>
          <a:p>
            <a:r>
              <a:rPr lang="en-US" sz="7200" dirty="0" smtClean="0"/>
              <a:t>TERIMAKASIH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798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1079" y="1168803"/>
            <a:ext cx="107914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c. Ada NPSN =&gt;  </a:t>
            </a:r>
            <a:r>
              <a:rPr lang="en-US" dirty="0" err="1" smtClean="0"/>
              <a:t>Pihak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r>
              <a:rPr lang="en-US" dirty="0" smtClean="0"/>
              <a:t> </a:t>
            </a:r>
            <a:r>
              <a:rPr lang="en-US" dirty="0" err="1" smtClean="0"/>
              <a:t>Registrasi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=&gt; Admin </a:t>
            </a:r>
            <a:r>
              <a:rPr lang="en-US" dirty="0" err="1" smtClean="0"/>
              <a:t>Dinas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Pendidikan</a:t>
            </a:r>
            <a:r>
              <a:rPr lang="en-US" dirty="0" smtClean="0"/>
              <a:t> </a:t>
            </a:r>
            <a:r>
              <a:rPr lang="en-US" dirty="0" err="1" smtClean="0"/>
              <a:t>Kab</a:t>
            </a:r>
            <a:r>
              <a:rPr lang="en-US" dirty="0" smtClean="0"/>
              <a:t>/Kota </a:t>
            </a:r>
            <a:r>
              <a:rPr lang="en-US" dirty="0" err="1" smtClean="0"/>
              <a:t>untuk</a:t>
            </a:r>
            <a:r>
              <a:rPr lang="en-US" dirty="0" smtClean="0"/>
              <a:t> PAUD-SD-SMP =&gt; Admin </a:t>
            </a:r>
            <a:r>
              <a:rPr lang="en-US" dirty="0" err="1" smtClean="0"/>
              <a:t>Dinas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Provinsi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SMA.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z="2000" dirty="0" smtClean="0"/>
              <a:t>(</a:t>
            </a:r>
            <a:r>
              <a:rPr lang="en-US" sz="2000" dirty="0" err="1" smtClean="0"/>
              <a:t>sumber</a:t>
            </a:r>
            <a:r>
              <a:rPr lang="en-US" sz="2000" dirty="0" smtClean="0"/>
              <a:t>: </a:t>
            </a:r>
            <a:r>
              <a:rPr lang="en-US" sz="2000" dirty="0" err="1" smtClean="0"/>
              <a:t>Buku</a:t>
            </a:r>
            <a:r>
              <a:rPr lang="en-US" sz="2000" dirty="0" smtClean="0"/>
              <a:t> </a:t>
            </a:r>
            <a:r>
              <a:rPr lang="en-US" sz="2000" dirty="0" err="1" smtClean="0"/>
              <a:t>Panduan</a:t>
            </a:r>
            <a:r>
              <a:rPr lang="en-US" sz="2000" dirty="0" smtClean="0"/>
              <a:t> </a:t>
            </a:r>
            <a:r>
              <a:rPr lang="en-US" sz="2000" dirty="0" err="1" smtClean="0"/>
              <a:t>Aplikasi</a:t>
            </a:r>
            <a:r>
              <a:rPr lang="en-US" sz="2000" dirty="0" smtClean="0"/>
              <a:t> </a:t>
            </a:r>
            <a:r>
              <a:rPr lang="en-US" sz="2000" dirty="0" err="1" smtClean="0"/>
              <a:t>Dapodikdasmen</a:t>
            </a:r>
            <a:r>
              <a:rPr lang="en-US" sz="2000" dirty="0" smtClean="0"/>
              <a:t> </a:t>
            </a:r>
            <a:r>
              <a:rPr lang="en-US" sz="2000" dirty="0" err="1" smtClean="0"/>
              <a:t>Halaman</a:t>
            </a:r>
            <a:r>
              <a:rPr lang="en-US" sz="2000" dirty="0" smtClean="0"/>
              <a:t> 5 </a:t>
            </a:r>
            <a:r>
              <a:rPr lang="en-US" sz="2000" dirty="0" err="1" smtClean="0"/>
              <a:t>Poin</a:t>
            </a:r>
            <a:r>
              <a:rPr lang="en-US" sz="2000" dirty="0" smtClean="0"/>
              <a:t> 2)</a:t>
            </a:r>
          </a:p>
          <a:p>
            <a:pPr marL="0" indent="0">
              <a:buNone/>
            </a:pPr>
            <a:r>
              <a:rPr lang="en-US" dirty="0" smtClean="0"/>
              <a:t>d. Ada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Registrasi</a:t>
            </a:r>
            <a:r>
              <a:rPr lang="en-US" dirty="0" smtClean="0"/>
              <a:t> =&gt; </a:t>
            </a:r>
            <a:r>
              <a:rPr lang="en-US" dirty="0" err="1" smtClean="0"/>
              <a:t>Daftar</a:t>
            </a:r>
            <a:r>
              <a:rPr lang="en-US" dirty="0"/>
              <a:t> Operator DAPODIK =&gt; 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sdm.data.kemdikbud.go.id/index.php?r=pegawai/operatorbaru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  =&gt; </a:t>
            </a:r>
            <a:r>
              <a:rPr lang="en-US" sz="2000" dirty="0" err="1" smtClean="0"/>
              <a:t>Surat</a:t>
            </a:r>
            <a:r>
              <a:rPr lang="en-US" sz="2000" dirty="0" smtClean="0"/>
              <a:t> </a:t>
            </a:r>
            <a:r>
              <a:rPr lang="en-US" sz="2000" dirty="0" err="1" smtClean="0"/>
              <a:t>Tugas</a:t>
            </a:r>
            <a:r>
              <a:rPr lang="en-US" sz="2000" dirty="0" smtClean="0"/>
              <a:t> </a:t>
            </a:r>
            <a:r>
              <a:rPr lang="en-US" sz="2000" dirty="0" err="1" smtClean="0"/>
              <a:t>Kepala</a:t>
            </a:r>
            <a:r>
              <a:rPr lang="en-US" sz="2000" dirty="0" smtClean="0"/>
              <a:t> </a:t>
            </a:r>
            <a:r>
              <a:rPr lang="en-US" sz="2000" dirty="0" err="1" smtClean="0"/>
              <a:t>Sekolah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e. </a:t>
            </a:r>
            <a:r>
              <a:rPr lang="en-US" dirty="0" err="1" smtClean="0"/>
              <a:t>Pendaftaran</a:t>
            </a:r>
            <a:r>
              <a:rPr lang="en-US" dirty="0" smtClean="0"/>
              <a:t> Ok =&gt; Login App </a:t>
            </a:r>
            <a:r>
              <a:rPr lang="en-US" dirty="0" err="1" smtClean="0"/>
              <a:t>Dapodik</a:t>
            </a:r>
            <a:r>
              <a:rPr lang="en-US" dirty="0" smtClean="0"/>
              <a:t> =&gt; </a:t>
            </a:r>
            <a:r>
              <a:rPr lang="en-US" dirty="0" err="1" smtClean="0"/>
              <a:t>Sinkronisasi</a:t>
            </a:r>
            <a:r>
              <a:rPr lang="en-US" dirty="0" smtClean="0"/>
              <a:t> Data</a:t>
            </a:r>
          </a:p>
          <a:p>
            <a:pPr marL="0" indent="0">
              <a:buNone/>
            </a:pPr>
            <a:r>
              <a:rPr lang="en-US" dirty="0" smtClean="0"/>
              <a:t>d. </a:t>
            </a:r>
            <a:r>
              <a:rPr lang="en-US" dirty="0" err="1" smtClean="0"/>
              <a:t>Sinkronisasi</a:t>
            </a:r>
            <a:r>
              <a:rPr lang="en-US" dirty="0" smtClean="0"/>
              <a:t> OK =&gt; Login App E-</a:t>
            </a:r>
            <a:r>
              <a:rPr lang="en-US" dirty="0" err="1" smtClean="0"/>
              <a:t>Rapor</a:t>
            </a:r>
            <a:r>
              <a:rPr lang="en-US" dirty="0" smtClean="0"/>
              <a:t> =&gt; </a:t>
            </a:r>
            <a:r>
              <a:rPr lang="en-US" dirty="0" err="1" smtClean="0"/>
              <a:t>Sinkronisasi</a:t>
            </a:r>
            <a:r>
              <a:rPr lang="en-US" dirty="0" smtClean="0"/>
              <a:t> </a:t>
            </a:r>
            <a:r>
              <a:rPr lang="en-US" dirty="0" err="1" smtClean="0"/>
              <a:t>Dapodik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9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12" y="318796"/>
            <a:ext cx="10864403" cy="6403975"/>
          </a:xfrm>
        </p:spPr>
        <p:txBody>
          <a:bodyPr/>
          <a:lstStyle/>
          <a:p>
            <a:pPr marL="514350" indent="-514350">
              <a:buAutoNum type="arabicPeriod" startAt="2"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sumber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https://www.youtube.com/watch?v=Ke5_-</a:t>
            </a:r>
            <a:r>
              <a:rPr lang="en-US" sz="2400" dirty="0" smtClean="0">
                <a:hlinkClick r:id="rId2"/>
              </a:rPr>
              <a:t>aLWO3U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2400" dirty="0" smtClean="0"/>
              <a:t>        </a:t>
            </a:r>
            <a:r>
              <a:rPr lang="en-US" sz="2400" dirty="0" err="1" smtClean="0"/>
              <a:t>Judul</a:t>
            </a:r>
            <a:r>
              <a:rPr lang="en-US" sz="2400" dirty="0" smtClean="0"/>
              <a:t> video “</a:t>
            </a:r>
            <a:r>
              <a:rPr lang="pt-BR" sz="2400" b="1" dirty="0"/>
              <a:t>TUTORIAL E RAPOR 2019/2020 (TUNTAS SAMPAI PRINT OUT</a:t>
            </a:r>
            <a:r>
              <a:rPr lang="pt-BR" sz="2400" b="1" dirty="0" smtClean="0"/>
              <a:t>)</a:t>
            </a:r>
            <a:r>
              <a:rPr lang="en-US" sz="2400" dirty="0" smtClean="0"/>
              <a:t>”</a:t>
            </a:r>
            <a:endParaRPr lang="en-US" sz="2400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SD </a:t>
            </a:r>
            <a:r>
              <a:rPr lang="en-US" dirty="0" err="1" smtClean="0"/>
              <a:t>Edisi</a:t>
            </a:r>
            <a:r>
              <a:rPr lang="en-US" dirty="0" smtClean="0"/>
              <a:t> </a:t>
            </a:r>
            <a:r>
              <a:rPr lang="en-US" dirty="0" err="1" smtClean="0"/>
              <a:t>Revisi</a:t>
            </a:r>
            <a:r>
              <a:rPr lang="en-US" dirty="0" smtClean="0"/>
              <a:t> 2016</a:t>
            </a:r>
            <a:r>
              <a:rPr lang="en-US" dirty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57 </a:t>
            </a:r>
            <a:r>
              <a:rPr lang="en-US" dirty="0" err="1" smtClean="0"/>
              <a:t>tabel</a:t>
            </a:r>
            <a:r>
              <a:rPr lang="en-US" dirty="0" smtClean="0"/>
              <a:t> 4.22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keterangan</a:t>
            </a:r>
            <a:r>
              <a:rPr lang="en-US" dirty="0" smtClean="0"/>
              <a:t> =&gt;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KD </a:t>
            </a:r>
            <a:r>
              <a:rPr lang="en-US" dirty="0" err="1" smtClean="0"/>
              <a:t>diperoleh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rerata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harian</a:t>
            </a:r>
            <a:r>
              <a:rPr lang="en-US" dirty="0" smtClean="0"/>
              <a:t>,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semester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semester.</a:t>
            </a: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  <a:p>
            <a:pPr>
              <a:buFont typeface="Symbol" panose="05050102010706020507" pitchFamily="18" charset="2"/>
              <a:buChar char="Þ"/>
            </a:pPr>
            <a:r>
              <a:rPr lang="en-US" dirty="0" smtClean="0"/>
              <a:t> </a:t>
            </a:r>
            <a:r>
              <a:rPr lang="en-US" dirty="0" err="1" smtClean="0"/>
              <a:t>Menit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14.06 E-</a:t>
            </a:r>
            <a:r>
              <a:rPr lang="en-US" dirty="0" err="1" smtClean="0"/>
              <a:t>Rapor</a:t>
            </a:r>
            <a:r>
              <a:rPr lang="en-US" dirty="0" smtClean="0"/>
              <a:t> </a:t>
            </a:r>
            <a:r>
              <a:rPr lang="en-US" dirty="0" err="1" smtClean="0"/>
              <a:t>Kemendikbud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input 1 </a:t>
            </a: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per KD,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40" y="3412224"/>
            <a:ext cx="6209764" cy="3310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2637" y="5067497"/>
            <a:ext cx="130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???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6931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079" y="2199112"/>
            <a:ext cx="10515600" cy="24501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b.  </a:t>
            </a:r>
            <a:r>
              <a:rPr lang="en-US" dirty="0" err="1" smtClean="0"/>
              <a:t>Pada</a:t>
            </a:r>
            <a:r>
              <a:rPr lang="en-US" dirty="0"/>
              <a:t> </a:t>
            </a:r>
            <a:r>
              <a:rPr lang="en-US" dirty="0" err="1" smtClean="0"/>
              <a:t>menit</a:t>
            </a:r>
            <a:r>
              <a:rPr lang="en-US" dirty="0" smtClean="0"/>
              <a:t> 2.15 – 3.30 =&gt; </a:t>
            </a:r>
            <a:r>
              <a:rPr lang="en-US" dirty="0" err="1" smtClean="0"/>
              <a:t>Pemilik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youtube</a:t>
            </a:r>
            <a:r>
              <a:rPr lang="en-US" dirty="0" smtClean="0"/>
              <a:t> </a:t>
            </a:r>
            <a:r>
              <a:rPr lang="en-US" dirty="0" err="1" smtClean="0"/>
              <a:t>berkata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“Password </a:t>
            </a:r>
            <a:r>
              <a:rPr lang="en-US" dirty="0" err="1" smtClean="0"/>
              <a:t>pengguna</a:t>
            </a:r>
            <a:r>
              <a:rPr lang="en-US" dirty="0" smtClean="0"/>
              <a:t> guru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admin,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user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guru </a:t>
            </a:r>
            <a:r>
              <a:rPr lang="en-US" dirty="0" err="1" smtClean="0"/>
              <a:t>beserta</a:t>
            </a:r>
            <a:r>
              <a:rPr lang="en-US" dirty="0" smtClean="0"/>
              <a:t> password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dikirim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guru”</a:t>
            </a:r>
          </a:p>
          <a:p>
            <a:pPr marL="0" indent="0">
              <a:buNone/>
            </a:pPr>
            <a:r>
              <a:rPr lang="en-US" dirty="0" smtClean="0"/>
              <a:t>	=&gt; </a:t>
            </a:r>
            <a:r>
              <a:rPr lang="en-US" dirty="0" err="1" smtClean="0"/>
              <a:t>Rentan</a:t>
            </a:r>
            <a:r>
              <a:rPr lang="en-US" dirty="0" smtClean="0"/>
              <a:t> </a:t>
            </a:r>
            <a:r>
              <a:rPr lang="en-US" dirty="0" err="1" smtClean="0"/>
              <a:t>Manipulasi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92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820" y="249215"/>
            <a:ext cx="11203546" cy="1325563"/>
          </a:xfrm>
        </p:spPr>
        <p:txBody>
          <a:bodyPr/>
          <a:lstStyle/>
          <a:p>
            <a:r>
              <a:rPr lang="en-US" dirty="0" err="1" smtClean="0"/>
              <a:t>Solusi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selain</a:t>
            </a:r>
            <a:r>
              <a:rPr lang="en-US" dirty="0" smtClean="0"/>
              <a:t> E-</a:t>
            </a:r>
            <a:r>
              <a:rPr lang="en-US" dirty="0" err="1" smtClean="0"/>
              <a:t>Rapor</a:t>
            </a:r>
            <a:r>
              <a:rPr lang="en-US" dirty="0" smtClean="0"/>
              <a:t> </a:t>
            </a:r>
            <a:r>
              <a:rPr lang="en-US" dirty="0" err="1" smtClean="0"/>
              <a:t>Kemendikbud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778"/>
            <a:ext cx="10752786" cy="38214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Hasnan</a:t>
            </a:r>
            <a:r>
              <a:rPr lang="en-US" dirty="0" smtClean="0"/>
              <a:t> </a:t>
            </a:r>
            <a:r>
              <a:rPr lang="en-US" dirty="0" err="1"/>
              <a:t>Zuhri</a:t>
            </a:r>
            <a:r>
              <a:rPr lang="en-US" dirty="0"/>
              <a:t> </a:t>
            </a:r>
            <a:r>
              <a:rPr lang="en-US" dirty="0" err="1"/>
              <a:t>Fadlansyah</a:t>
            </a:r>
            <a:r>
              <a:rPr lang="en-US" dirty="0"/>
              <a:t> (2019)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 smtClean="0"/>
              <a:t>berjudul</a:t>
            </a:r>
            <a:r>
              <a:rPr lang="en-US" dirty="0" smtClean="0"/>
              <a:t> </a:t>
            </a:r>
            <a:r>
              <a:rPr lang="en-US" dirty="0" err="1" smtClean="0"/>
              <a:t>Rancang</a:t>
            </a:r>
            <a:r>
              <a:rPr lang="en-US" dirty="0" smtClean="0"/>
              <a:t> </a:t>
            </a:r>
            <a:r>
              <a:rPr lang="en-US" dirty="0" err="1" smtClean="0"/>
              <a:t>Bangun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Raport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Kurikulum</a:t>
            </a:r>
            <a:r>
              <a:rPr lang="en-US" dirty="0"/>
              <a:t> 2013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smtClean="0"/>
              <a:t>Web.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Muhamad</a:t>
            </a:r>
            <a:r>
              <a:rPr lang="en-US" dirty="0" smtClean="0"/>
              <a:t> </a:t>
            </a:r>
            <a:r>
              <a:rPr lang="en-US" dirty="0" err="1"/>
              <a:t>Bilawa</a:t>
            </a:r>
            <a:r>
              <a:rPr lang="en-US" dirty="0"/>
              <a:t> Putra, Nia </a:t>
            </a:r>
            <a:r>
              <a:rPr lang="en-US" dirty="0" err="1"/>
              <a:t>Gresiana</a:t>
            </a:r>
            <a:r>
              <a:rPr lang="en-US" dirty="0"/>
              <a:t> </a:t>
            </a:r>
            <a:r>
              <a:rPr lang="en-US" dirty="0" err="1"/>
              <a:t>Putri</a:t>
            </a:r>
            <a:r>
              <a:rPr lang="en-US" dirty="0"/>
              <a:t> (2018)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 smtClean="0"/>
              <a:t>berjudul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Rapor</a:t>
            </a:r>
            <a:r>
              <a:rPr lang="en-US" dirty="0"/>
              <a:t> Di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Menengah</a:t>
            </a:r>
            <a:r>
              <a:rPr lang="en-US" dirty="0"/>
              <a:t> </a:t>
            </a:r>
            <a:r>
              <a:rPr lang="en-US" dirty="0" err="1" smtClean="0"/>
              <a:t>Kejuruan</a:t>
            </a:r>
            <a:r>
              <a:rPr lang="en-US" dirty="0" smtClean="0"/>
              <a:t> </a:t>
            </a:r>
            <a:r>
              <a:rPr lang="en-US" dirty="0"/>
              <a:t>DCI Kota </a:t>
            </a:r>
            <a:r>
              <a:rPr lang="en-US" dirty="0" err="1" smtClean="0"/>
              <a:t>Tasikmalaya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M.Iqbal</a:t>
            </a:r>
            <a:r>
              <a:rPr lang="en-US" dirty="0" smtClean="0"/>
              <a:t> </a:t>
            </a:r>
            <a:r>
              <a:rPr lang="en-US" dirty="0" err="1"/>
              <a:t>Dzulhaq</a:t>
            </a:r>
            <a:r>
              <a:rPr lang="en-US" dirty="0"/>
              <a:t>, </a:t>
            </a:r>
            <a:r>
              <a:rPr lang="en-US" dirty="0" err="1"/>
              <a:t>Rahmat</a:t>
            </a:r>
            <a:r>
              <a:rPr lang="en-US" dirty="0"/>
              <a:t> </a:t>
            </a:r>
            <a:r>
              <a:rPr lang="en-US" dirty="0" err="1"/>
              <a:t>Tullah</a:t>
            </a:r>
            <a:r>
              <a:rPr lang="en-US" dirty="0"/>
              <a:t>, Putra </a:t>
            </a:r>
            <a:r>
              <a:rPr lang="en-US" dirty="0" err="1"/>
              <a:t>Satia</a:t>
            </a:r>
            <a:r>
              <a:rPr lang="en-US" dirty="0"/>
              <a:t> </a:t>
            </a:r>
            <a:r>
              <a:rPr lang="en-US" dirty="0" err="1"/>
              <a:t>Nugraha</a:t>
            </a:r>
            <a:r>
              <a:rPr lang="en-US" dirty="0"/>
              <a:t> (2017)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berjudul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Akademik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 smtClean="0"/>
              <a:t>Kurikulum</a:t>
            </a:r>
            <a:r>
              <a:rPr lang="en-US" dirty="0" smtClean="0"/>
              <a:t> </a:t>
            </a:r>
            <a:r>
              <a:rPr lang="en-US" dirty="0"/>
              <a:t>2013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6793" y="5766428"/>
            <a:ext cx="10515600" cy="6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FC000"/>
                </a:solidFill>
              </a:rPr>
              <a:t>=&gt; </a:t>
            </a:r>
            <a:r>
              <a:rPr lang="en-US" dirty="0" err="1" smtClean="0">
                <a:solidFill>
                  <a:srgbClr val="FFC000"/>
                </a:solidFill>
              </a:rPr>
              <a:t>Masih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ada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beberapa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kekurangan</a:t>
            </a:r>
            <a:r>
              <a:rPr lang="en-US" dirty="0" smtClean="0">
                <a:solidFill>
                  <a:srgbClr val="FFC000"/>
                </a:solidFill>
              </a:rPr>
              <a:t>, </a:t>
            </a:r>
            <a:r>
              <a:rPr lang="en-US" dirty="0" err="1" smtClean="0">
                <a:solidFill>
                  <a:srgbClr val="FFC000"/>
                </a:solidFill>
              </a:rPr>
              <a:t>dan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belum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menerapkan</a:t>
            </a:r>
            <a:r>
              <a:rPr lang="en-US" dirty="0" smtClean="0">
                <a:solidFill>
                  <a:srgbClr val="FFC000"/>
                </a:solidFill>
              </a:rPr>
              <a:t> K13 </a:t>
            </a:r>
            <a:r>
              <a:rPr lang="en-US" dirty="0" err="1" smtClean="0">
                <a:solidFill>
                  <a:srgbClr val="FFC000"/>
                </a:solidFill>
              </a:rPr>
              <a:t>dengan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utuh</a:t>
            </a:r>
            <a:endParaRPr lang="en-US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58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1207</Words>
  <Application>Microsoft Office PowerPoint</Application>
  <PresentationFormat>Widescreen</PresentationFormat>
  <Paragraphs>194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Wingdings</vt:lpstr>
      <vt:lpstr>Office Theme</vt:lpstr>
      <vt:lpstr>PERANCANGAN SISTEM INFORMASI PENILAIAN SISWA DALAM BENTUK E-RAPOR DENGAN MENERAPKAN SISTEM PENILAIAN KURIKULUM 2013 KEMENTERIAN PENDIDIKAN DAN KEBUDAYAAN UNTUK MENDUKUNG KEGIATAN  BELAJAR  DARING DIMASA COVID 19 BERBASIS  WEBSITE MENGGUNAKAN  FRAMEWORK  CODEIGNITER 3, JQUERY DAN DATABASE MYSQL </vt:lpstr>
      <vt:lpstr>Pembahasan</vt:lpstr>
      <vt:lpstr>LATAR BELAKANG</vt:lpstr>
      <vt:lpstr>Dampak Kebijakan Pemerintah ?</vt:lpstr>
      <vt:lpstr>Solusi Kegiatan Pembelajaran Dampak Covid 19 yang Sudah Ada ?</vt:lpstr>
      <vt:lpstr>PowerPoint Presentation</vt:lpstr>
      <vt:lpstr>PowerPoint Presentation</vt:lpstr>
      <vt:lpstr>PowerPoint Presentation</vt:lpstr>
      <vt:lpstr>Solusi dari aplikasi selain E-Rapor Kemendikbud ?</vt:lpstr>
      <vt:lpstr>RUMUSAN MASALAH</vt:lpstr>
      <vt:lpstr>BATASAN MASALAH</vt:lpstr>
      <vt:lpstr>PowerPoint Presentation</vt:lpstr>
      <vt:lpstr>TUJUAN</vt:lpstr>
      <vt:lpstr>PEMBAHASAN</vt:lpstr>
      <vt:lpstr>PowerPoint Presentation</vt:lpstr>
      <vt:lpstr>ERD</vt:lpstr>
      <vt:lpstr>Flowchart Administrator =&gt; Off Page Connector</vt:lpstr>
      <vt:lpstr>Flowchart Guru</vt:lpstr>
      <vt:lpstr>Flowchart Guru Kelas</vt:lpstr>
      <vt:lpstr>Diagram Konteks</vt:lpstr>
      <vt:lpstr>DFD Level 0</vt:lpstr>
      <vt:lpstr>DFD Level 1</vt:lpstr>
      <vt:lpstr>PowerPoint Presentation</vt:lpstr>
      <vt:lpstr>Istilah – Istilah dan Rumus Perhitungan </vt:lpstr>
      <vt:lpstr>Istilah – Istilah =&gt; www.ghalyfadhillah.com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 Sistem dan Hasil</vt:lpstr>
      <vt:lpstr>PowerPoint Presentation</vt:lpstr>
      <vt:lpstr>Pengetahuan KI-3 =&gt; Bahasa Indonesia</vt:lpstr>
      <vt:lpstr>PowerPoint Presentation</vt:lpstr>
      <vt:lpstr>PowerPoint Presentation</vt:lpstr>
      <vt:lpstr>PowerPoint Presentation</vt:lpstr>
      <vt:lpstr>PowerPoint Presentation</vt:lpstr>
      <vt:lpstr>Keterampilan KI-4 =&gt; K-PPkn</vt:lpstr>
      <vt:lpstr>PowerPoint Presentation</vt:lpstr>
      <vt:lpstr>PowerPoint Presentation</vt:lpstr>
      <vt:lpstr>Kesimpulan Percobaan Menggunakan Data SD Muhammadiyah Bendo</vt:lpstr>
      <vt:lpstr>Telaah Perbandingan Hitung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TERIMAKASIH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SISTEM INFORMASI PENILAIAN SISWA DALAM BENTUK E-RAPOR DENGAN MENERAPKAN SISTEM PENILAIAN KURIKULUM 2013 KEMENTERIAN PENDIDIKAN DAN KEBUDAYAAN UNTUK MENDUKUNG KEGIATAN  BELAJAR  DARING DIMASA COVID 19 BERBASIS  WEBSITE MENGGUNAKAN  FRAMEWORK  CODEIGNITER 3, JQUERY DAN DATABASE MYSQL</dc:title>
  <dc:creator>Ghaly Fadhillah</dc:creator>
  <cp:lastModifiedBy>Ghaly Fadhillah</cp:lastModifiedBy>
  <cp:revision>69</cp:revision>
  <dcterms:created xsi:type="dcterms:W3CDTF">2021-02-18T04:50:18Z</dcterms:created>
  <dcterms:modified xsi:type="dcterms:W3CDTF">2021-02-19T01:49:13Z</dcterms:modified>
</cp:coreProperties>
</file>